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comments/comment1.xml" ContentType="application/vnd.openxmlformats-officedocument.presentationml.comments+xml"/>
  <Override PartName="/ppt/notesSlides/notesSlide6.xml" ContentType="application/vnd.openxmlformats-officedocument.presentationml.notesSlide+xml"/>
  <Override PartName="/ppt/comments/comment2.xml" ContentType="application/vnd.openxmlformats-officedocument.presentationml.comments+xml"/>
  <Override PartName="/ppt/notesSlides/notesSlide7.xml" ContentType="application/vnd.openxmlformats-officedocument.presentationml.notesSlide+xml"/>
  <Override PartName="/ppt/comments/comment3.xml" ContentType="application/vnd.openxmlformats-officedocument.presentationml.comments+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4" r:id="rId5"/>
    <p:sldMasterId id="2147483696" r:id="rId6"/>
    <p:sldMasterId id="2147483672" r:id="rId7"/>
    <p:sldMasterId id="2147483660" r:id="rId8"/>
  </p:sldMasterIdLst>
  <p:notesMasterIdLst>
    <p:notesMasterId r:id="rId37"/>
  </p:notesMasterIdLst>
  <p:handoutMasterIdLst>
    <p:handoutMasterId r:id="rId38"/>
  </p:handoutMasterIdLst>
  <p:sldIdLst>
    <p:sldId id="494" r:id="rId9"/>
    <p:sldId id="597" r:id="rId10"/>
    <p:sldId id="662" r:id="rId11"/>
    <p:sldId id="598" r:id="rId12"/>
    <p:sldId id="669" r:id="rId13"/>
    <p:sldId id="671" r:id="rId14"/>
    <p:sldId id="601" r:id="rId15"/>
    <p:sldId id="672" r:id="rId16"/>
    <p:sldId id="600" r:id="rId17"/>
    <p:sldId id="602" r:id="rId18"/>
    <p:sldId id="603" r:id="rId19"/>
    <p:sldId id="670" r:id="rId20"/>
    <p:sldId id="608" r:id="rId21"/>
    <p:sldId id="607" r:id="rId22"/>
    <p:sldId id="673" r:id="rId23"/>
    <p:sldId id="606" r:id="rId24"/>
    <p:sldId id="678" r:id="rId25"/>
    <p:sldId id="681" r:id="rId26"/>
    <p:sldId id="665" r:id="rId27"/>
    <p:sldId id="663" r:id="rId28"/>
    <p:sldId id="676" r:id="rId29"/>
    <p:sldId id="679" r:id="rId30"/>
    <p:sldId id="680" r:id="rId31"/>
    <p:sldId id="682" r:id="rId32"/>
    <p:sldId id="683" r:id="rId33"/>
    <p:sldId id="684" r:id="rId34"/>
    <p:sldId id="685" r:id="rId35"/>
    <p:sldId id="647" r:id="rId36"/>
  </p:sldIdLst>
  <p:sldSz cx="9144000" cy="6858000" type="screen4x3"/>
  <p:notesSz cx="6797675" cy="9926638"/>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C Tolmin" initials="TT" lastIdx="6" clrIdx="0">
    <p:extLst>
      <p:ext uri="{19B8F6BF-5375-455C-9EA6-DF929625EA0E}">
        <p15:presenceInfo xmlns:p15="http://schemas.microsoft.com/office/powerpoint/2012/main" userId="TIC Tol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59919"/>
    <a:srgbClr val="008687"/>
    <a:srgbClr val="FFFFFF"/>
    <a:srgbClr val="DFF39F"/>
    <a:srgbClr val="084D54"/>
    <a:srgbClr val="960000"/>
    <a:srgbClr val="FFFFCC"/>
    <a:srgbClr val="D4440A"/>
    <a:srgbClr val="7EC234"/>
    <a:srgbClr val="FDE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rednji slog 2 – poudarek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394" autoAdjust="0"/>
    <p:restoredTop sz="87183" autoAdjust="0"/>
  </p:normalViewPr>
  <p:slideViewPr>
    <p:cSldViewPr>
      <p:cViewPr varScale="1">
        <p:scale>
          <a:sx n="75" d="100"/>
          <a:sy n="75" d="100"/>
        </p:scale>
        <p:origin x="1354" y="58"/>
      </p:cViewPr>
      <p:guideLst>
        <p:guide orient="horz" pos="2160"/>
        <p:guide pos="2880"/>
      </p:guideLst>
    </p:cSldViewPr>
  </p:slideViewPr>
  <p:outlineViewPr>
    <p:cViewPr>
      <p:scale>
        <a:sx n="33" d="100"/>
        <a:sy n="33" d="100"/>
      </p:scale>
      <p:origin x="0" y="14196"/>
    </p:cViewPr>
  </p:outlineViewPr>
  <p:notesTextViewPr>
    <p:cViewPr>
      <p:scale>
        <a:sx n="100" d="100"/>
        <a:sy n="100" d="100"/>
      </p:scale>
      <p:origin x="0" y="0"/>
    </p:cViewPr>
  </p:notesTextViewPr>
  <p:notesViewPr>
    <p:cSldViewPr>
      <p:cViewPr varScale="1">
        <p:scale>
          <a:sx n="61" d="100"/>
          <a:sy n="61" d="100"/>
        </p:scale>
        <p:origin x="-2717" y="-7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r">
              <a:defRPr sz="2000" b="1" i="0" u="none" strike="noStrike" kern="1200" spc="0" baseline="0">
                <a:solidFill>
                  <a:schemeClr val="tx1">
                    <a:lumMod val="65000"/>
                    <a:lumOff val="35000"/>
                  </a:schemeClr>
                </a:solidFill>
                <a:latin typeface="+mn-lt"/>
                <a:ea typeface="+mn-ea"/>
                <a:cs typeface="+mn-cs"/>
              </a:defRPr>
            </a:pPr>
            <a:r>
              <a:rPr lang="sl-SI" sz="2000" b="1" dirty="0"/>
              <a:t>Rast</a:t>
            </a:r>
            <a:r>
              <a:rPr lang="sl-SI" sz="2000" b="1" baseline="0" dirty="0"/>
              <a:t> realizacije nočitev v dolini Soče </a:t>
            </a:r>
            <a:r>
              <a:rPr lang="sl-SI" sz="2000" b="0" baseline="0" dirty="0">
                <a:solidFill>
                  <a:srgbClr val="960000"/>
                </a:solidFill>
              </a:rPr>
              <a:t>2018: +20%</a:t>
            </a:r>
          </a:p>
        </c:rich>
      </c:tx>
      <c:layout>
        <c:manualLayout>
          <c:xMode val="edge"/>
          <c:yMode val="edge"/>
          <c:x val="0.10616801804383826"/>
          <c:y val="4.6296296296296294E-2"/>
        </c:manualLayout>
      </c:layout>
      <c:overlay val="0"/>
      <c:spPr>
        <a:noFill/>
        <a:ln>
          <a:noFill/>
        </a:ln>
        <a:effectLst/>
      </c:spPr>
      <c:txPr>
        <a:bodyPr rot="0" spcFirstLastPara="1" vertOverflow="ellipsis" vert="horz" wrap="square" anchor="ctr" anchorCtr="1"/>
        <a:lstStyle/>
        <a:p>
          <a:pPr algn="r">
            <a:defRPr sz="2000" b="1" i="0" u="none" strike="noStrike" kern="1200" spc="0" baseline="0">
              <a:solidFill>
                <a:schemeClr val="tx1">
                  <a:lumMod val="65000"/>
                  <a:lumOff val="35000"/>
                </a:schemeClr>
              </a:solidFill>
              <a:latin typeface="+mn-lt"/>
              <a:ea typeface="+mn-ea"/>
              <a:cs typeface="+mn-cs"/>
            </a:defRPr>
          </a:pPr>
          <a:endParaRPr lang="sl-SI"/>
        </a:p>
      </c:txPr>
    </c:title>
    <c:autoTitleDeleted val="0"/>
    <c:plotArea>
      <c:layout>
        <c:manualLayout>
          <c:layoutTarget val="inner"/>
          <c:xMode val="edge"/>
          <c:yMode val="edge"/>
          <c:x val="0.13053470131189279"/>
          <c:y val="0.15616530572567319"/>
          <c:w val="0.84833671788898102"/>
          <c:h val="0.66490522018081077"/>
        </c:manualLayout>
      </c:layout>
      <c:lineChart>
        <c:grouping val="standard"/>
        <c:varyColors val="0"/>
        <c:ser>
          <c:idx val="0"/>
          <c:order val="0"/>
          <c:tx>
            <c:strRef>
              <c:f>trend!$A$3</c:f>
              <c:strCache>
                <c:ptCount val="1"/>
                <c:pt idx="0">
                  <c:v>Bovec</c:v>
                </c:pt>
              </c:strCache>
            </c:strRef>
          </c:tx>
          <c:spPr>
            <a:ln w="28575" cap="rnd">
              <a:solidFill>
                <a:schemeClr val="accent3">
                  <a:lumMod val="25000"/>
                </a:schemeClr>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trend!$F$3:$N$3</c:f>
              <c:numCache>
                <c:formatCode>#,##0</c:formatCode>
                <c:ptCount val="9"/>
                <c:pt idx="0">
                  <c:v>185830</c:v>
                </c:pt>
                <c:pt idx="1">
                  <c:v>224184.99999999997</c:v>
                </c:pt>
                <c:pt idx="2">
                  <c:v>214867</c:v>
                </c:pt>
                <c:pt idx="3">
                  <c:v>203829.00000000003</c:v>
                </c:pt>
                <c:pt idx="4">
                  <c:v>162568</c:v>
                </c:pt>
                <c:pt idx="5">
                  <c:v>226402</c:v>
                </c:pt>
                <c:pt idx="6">
                  <c:v>275948</c:v>
                </c:pt>
                <c:pt idx="7">
                  <c:v>350402</c:v>
                </c:pt>
                <c:pt idx="8">
                  <c:v>416561</c:v>
                </c:pt>
              </c:numCache>
            </c:numRef>
          </c:val>
          <c:smooth val="0"/>
          <c:extLst>
            <c:ext xmlns:c16="http://schemas.microsoft.com/office/drawing/2014/chart" uri="{C3380CC4-5D6E-409C-BE32-E72D297353CC}">
              <c16:uniqueId val="{00000000-A27C-4778-A825-8175D1B6AFCC}"/>
            </c:ext>
          </c:extLst>
        </c:ser>
        <c:ser>
          <c:idx val="1"/>
          <c:order val="1"/>
          <c:tx>
            <c:strRef>
              <c:f>trend!$A$4</c:f>
              <c:strCache>
                <c:ptCount val="1"/>
                <c:pt idx="0">
                  <c:v>Kobarid</c:v>
                </c:pt>
              </c:strCache>
            </c:strRef>
          </c:tx>
          <c:spPr>
            <a:ln w="28575" cap="rnd">
              <a:solidFill>
                <a:srgbClr val="FFC000"/>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trend!$F$4:$N$4</c:f>
              <c:numCache>
                <c:formatCode>#,##0</c:formatCode>
                <c:ptCount val="9"/>
                <c:pt idx="0">
                  <c:v>80169</c:v>
                </c:pt>
                <c:pt idx="1">
                  <c:v>94114</c:v>
                </c:pt>
                <c:pt idx="2">
                  <c:v>98830</c:v>
                </c:pt>
                <c:pt idx="3">
                  <c:v>99766</c:v>
                </c:pt>
                <c:pt idx="4">
                  <c:v>89720</c:v>
                </c:pt>
                <c:pt idx="5">
                  <c:v>111315</c:v>
                </c:pt>
                <c:pt idx="6">
                  <c:v>118921</c:v>
                </c:pt>
                <c:pt idx="7">
                  <c:v>153281</c:v>
                </c:pt>
                <c:pt idx="8">
                  <c:v>182902</c:v>
                </c:pt>
              </c:numCache>
            </c:numRef>
          </c:val>
          <c:smooth val="0"/>
          <c:extLst>
            <c:ext xmlns:c16="http://schemas.microsoft.com/office/drawing/2014/chart" uri="{C3380CC4-5D6E-409C-BE32-E72D297353CC}">
              <c16:uniqueId val="{00000001-A27C-4778-A825-8175D1B6AFCC}"/>
            </c:ext>
          </c:extLst>
        </c:ser>
        <c:ser>
          <c:idx val="2"/>
          <c:order val="2"/>
          <c:tx>
            <c:strRef>
              <c:f>trend!$A$5</c:f>
              <c:strCache>
                <c:ptCount val="1"/>
                <c:pt idx="0">
                  <c:v>Tolmin</c:v>
                </c:pt>
              </c:strCache>
            </c:strRef>
          </c:tx>
          <c:spPr>
            <a:ln w="28575" cap="rnd">
              <a:solidFill>
                <a:srgbClr val="D4440A"/>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trend!$F$5:$N$5</c:f>
              <c:numCache>
                <c:formatCode>#,##0</c:formatCode>
                <c:ptCount val="9"/>
                <c:pt idx="0">
                  <c:v>39101</c:v>
                </c:pt>
                <c:pt idx="1">
                  <c:v>47275</c:v>
                </c:pt>
                <c:pt idx="2">
                  <c:v>52110</c:v>
                </c:pt>
                <c:pt idx="3">
                  <c:v>60265</c:v>
                </c:pt>
                <c:pt idx="4">
                  <c:v>67184</c:v>
                </c:pt>
                <c:pt idx="5">
                  <c:v>78357</c:v>
                </c:pt>
                <c:pt idx="6">
                  <c:v>87026</c:v>
                </c:pt>
                <c:pt idx="7">
                  <c:v>114614</c:v>
                </c:pt>
                <c:pt idx="8">
                  <c:v>140804</c:v>
                </c:pt>
              </c:numCache>
            </c:numRef>
          </c:val>
          <c:smooth val="0"/>
          <c:extLst>
            <c:ext xmlns:c16="http://schemas.microsoft.com/office/drawing/2014/chart" uri="{C3380CC4-5D6E-409C-BE32-E72D297353CC}">
              <c16:uniqueId val="{00000002-A27C-4778-A825-8175D1B6AFCC}"/>
            </c:ext>
          </c:extLst>
        </c:ser>
        <c:dLbls>
          <c:showLegendKey val="0"/>
          <c:showVal val="0"/>
          <c:showCatName val="0"/>
          <c:showSerName val="0"/>
          <c:showPercent val="0"/>
          <c:showBubbleSize val="0"/>
        </c:dLbls>
        <c:smooth val="0"/>
        <c:axId val="431840568"/>
        <c:axId val="431838928"/>
      </c:lineChart>
      <c:catAx>
        <c:axId val="431840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sl-SI"/>
          </a:p>
        </c:txPr>
        <c:crossAx val="431838928"/>
        <c:crosses val="autoZero"/>
        <c:auto val="1"/>
        <c:lblAlgn val="ctr"/>
        <c:lblOffset val="100"/>
        <c:noMultiLvlLbl val="0"/>
      </c:catAx>
      <c:valAx>
        <c:axId val="43183892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sl-SI"/>
          </a:p>
        </c:txPr>
        <c:crossAx val="4318405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sl-SI"/>
        </a:p>
      </c:txPr>
    </c:legend>
    <c:plotVisOnly val="1"/>
    <c:dispBlanksAs val="gap"/>
    <c:showDLblsOverMax val="0"/>
  </c:chart>
  <c:spPr>
    <a:solidFill>
      <a:srgbClr val="FFFFCC"/>
    </a:solidFill>
    <a:ln>
      <a:noFill/>
    </a:ln>
    <a:effectLst/>
  </c:spPr>
  <c:txPr>
    <a:bodyPr/>
    <a:lstStyle/>
    <a:p>
      <a:pPr>
        <a:defRPr/>
      </a:pPr>
      <a:endParaRPr lang="sl-SI"/>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8-12-11T11:12:13.882" idx="1">
    <p:pos x="368" y="2496"/>
    <p:text>Ministrstvo za gospodarski razvoj in tehnologijo je 4. aprila 2018 v Uradnem listu RS (št. 22/2018) objavilo nov  Pravilnik o kategorizaciji nastanitvenih obratov. Pravilnik  je stopil v veljavo 1. oktobra 2018.</p:text>
    <p:extLst>
      <p:ext uri="{C676402C-5697-4E1C-873F-D02D1690AC5C}">
        <p15:threadingInfo xmlns:p15="http://schemas.microsoft.com/office/powerpoint/2012/main" timeZoneBias="-60"/>
      </p:ext>
    </p:extLst>
  </p:cm>
  <p:cm authorId="1" dt="2018-12-11T11:14:30.172" idx="2">
    <p:pos x="10" y="10"/>
    <p:text>. Vsi nastanitveni obrati bodo morali kategorijo nastanitvenega obrata uskladiti z določbami tega pravilnika v roku pol leta od uveljavitve tega pravilnika (do 1. aprila 2019), razen nastanitveni obrati, ki jim je kategorijo dodelil ocenjevalec nastanitvenih obratov – le-tem velja kategorija do izteka veljavnosti.</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8-12-11T11:58:33.248" idx="3">
    <p:pos x="10" y="10"/>
    <p:text>Združenje Hotelstars predstavlja enotne kriterije kategorizacije hotelov v 17-ih evropskih državah.               Velik poudarek je na primerni kakovosti glede na kategorijo in vzdrževanju, ni dovolj zgolj zagotoviti elemente  zelo pomembna je tudi njihova čistoča in kakovost.</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8-12-11T13:02:42.508" idx="4">
    <p:pos x="10" y="10"/>
    <p:text>Za prenočišča, planinske koče, mladinske, počitniške, delavske in druge domove, za mladinske hotele (IYHF), za šotorišča, za postajališča za avtodome, za glampinge in za prostore za kampiranje ter za bivanje v drugih pomožnih objektih na kmetijah (čebelnjaki, …), kategorizacija ni obvezna.  Nastanitveni obrati, ki jim je prejšnjo kategorijo dodelil ocenjevalec nastanitvenih obratov – le-tem velja kategorija do izteka veljavnosti.</p:text>
    <p:extLst>
      <p:ext uri="{C676402C-5697-4E1C-873F-D02D1690AC5C}">
        <p15:threadingInfo xmlns:p15="http://schemas.microsoft.com/office/powerpoint/2012/main" timeZoneBias="-60"/>
      </p:ext>
    </p:extLst>
  </p:cm>
  <p:cm authorId="1" dt="2018-12-11T13:03:10.542" idx="5">
    <p:pos x="5776" y="2900"/>
    <p:text>Kategorizacija velja: za hotele v kategoriji štiri zvezdice Superior, pet zvezdic in pet zvezdic Superior tri leta, za hotele v kategoriji ena do štiri zvezdice pet let, za druge nastanitvene obrate (razen hotele) v kategorijah štiri in pet zvezdic oziroma jabolk pet let, za druge nastanitvene obrate (razen hotele) v kategorijah ene do treh zvezdic oziroma jabolk do spremembe kategorije.</p:text>
    <p:extLst mod="1">
      <p:ext uri="{C676402C-5697-4E1C-873F-D02D1690AC5C}">
        <p15:threadingInfo xmlns:p15="http://schemas.microsoft.com/office/powerpoint/2012/main" timeZoneBias="-60"/>
      </p:ext>
    </p:extLst>
  </p:cm>
  <p:cm authorId="1" dt="2018-12-11T13:03:51.360" idx="6">
    <p:pos x="146" y="146"/>
    <p:text>Vsi nastanitveni obrati, ki se kategorizirajo, morajo imeti na zunanji strani objekta ali v prostoru za sprejemanje gostov, na vidnem mestu tablo z označbo kategorije, prav tako pa morajo biti označeni z ustrezno vrsto in kategorijo tudi v cenikih in v drugih trženjskih in promocijskih komunikacijah. Novost pravilnika je, da označevalna tabla ne bo več obvezna za sobodajalce, ki opravljajo gostinsko dejavnost v večstanovanjskih stavbah. Ministrstvo za gospodarski razvoj in tehnologijo nima sklenjene pogodbe z ekskluzivnim izdelovalcem tabel. Tablo, ki označuje tip nastanitvenega obrata in njegovo doseženo kategorijo, lahko izdela katerikoli izvajalec, ki upošteva tehnično specifikacijo izdelave tabel.
Videz označevalnih tabel, materiali in dimenzije so predpisani v Prilogi 3 Pravilnika o kategorizaciji nastanitvenih obratov.</p:text>
    <p:extLst mod="1">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bwMode="auto">
          <a:xfrm>
            <a:off x="0" y="1"/>
            <a:ext cx="2946400"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69635" name="Rectangle 3"/>
          <p:cNvSpPr>
            <a:spLocks noGrp="1" noChangeArrowheads="1"/>
          </p:cNvSpPr>
          <p:nvPr>
            <p:ph type="dt" sz="quarter" idx="1"/>
          </p:nvPr>
        </p:nvSpPr>
        <p:spPr bwMode="auto">
          <a:xfrm>
            <a:off x="3851275" y="1"/>
            <a:ext cx="2946400"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69636" name="Rectangle 4"/>
          <p:cNvSpPr>
            <a:spLocks noGrp="1" noChangeArrowheads="1"/>
          </p:cNvSpPr>
          <p:nvPr>
            <p:ph type="ftr" sz="quarter" idx="2"/>
          </p:nvPr>
        </p:nvSpPr>
        <p:spPr bwMode="auto">
          <a:xfrm>
            <a:off x="0" y="9431338"/>
            <a:ext cx="2946400"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69637" name="Rectangle 5"/>
          <p:cNvSpPr>
            <a:spLocks noGrp="1" noChangeArrowheads="1"/>
          </p:cNvSpPr>
          <p:nvPr>
            <p:ph type="sldNum" sz="quarter" idx="3"/>
          </p:nvPr>
        </p:nvSpPr>
        <p:spPr bwMode="auto">
          <a:xfrm>
            <a:off x="3851275" y="9431338"/>
            <a:ext cx="2946400"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F8515A2E-4E16-4CCA-9C29-2197E0CA9B8B}" type="slidenum">
              <a:rPr lang="en-GB"/>
              <a:pPr>
                <a:defRPr/>
              </a:pPr>
              <a:t>‹#›</a:t>
            </a:fld>
            <a:endParaRPr lang="en-GB" dirty="0"/>
          </a:p>
        </p:txBody>
      </p:sp>
    </p:spTree>
    <p:extLst>
      <p:ext uri="{BB962C8B-B14F-4D97-AF65-F5344CB8AC3E}">
        <p14:creationId xmlns:p14="http://schemas.microsoft.com/office/powerpoint/2010/main" val="36886525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1"/>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sl-SI"/>
          </a:p>
        </p:txBody>
      </p:sp>
      <p:sp>
        <p:nvSpPr>
          <p:cNvPr id="102403" name="Rectangle 3"/>
          <p:cNvSpPr>
            <a:spLocks noGrp="1" noChangeArrowheads="1"/>
          </p:cNvSpPr>
          <p:nvPr>
            <p:ph type="dt" idx="1"/>
          </p:nvPr>
        </p:nvSpPr>
        <p:spPr bwMode="auto">
          <a:xfrm>
            <a:off x="3852863" y="1"/>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sl-SI"/>
          </a:p>
        </p:txBody>
      </p:sp>
      <p:sp>
        <p:nvSpPr>
          <p:cNvPr id="13316" name="Rectangle 4"/>
          <p:cNvSpPr>
            <a:spLocks noGrp="1" noRot="1" noChangeAspect="1" noChangeArrowheads="1" noTextEdit="1"/>
          </p:cNvSpPr>
          <p:nvPr>
            <p:ph type="sldImg" idx="2"/>
          </p:nvPr>
        </p:nvSpPr>
        <p:spPr bwMode="auto">
          <a:xfrm>
            <a:off x="947738" y="782638"/>
            <a:ext cx="4903787" cy="3678237"/>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906464" y="4695825"/>
            <a:ext cx="4986337" cy="44592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sl-SI" noProof="0"/>
              <a:t>Click to edit Master text styles</a:t>
            </a:r>
          </a:p>
          <a:p>
            <a:pPr lvl="1"/>
            <a:r>
              <a:rPr lang="sl-SI" noProof="0"/>
              <a:t>Second level</a:t>
            </a:r>
          </a:p>
          <a:p>
            <a:pPr lvl="2"/>
            <a:r>
              <a:rPr lang="sl-SI" noProof="0"/>
              <a:t>Third level</a:t>
            </a:r>
          </a:p>
          <a:p>
            <a:pPr lvl="3"/>
            <a:r>
              <a:rPr lang="sl-SI" noProof="0"/>
              <a:t>Fourth level</a:t>
            </a:r>
          </a:p>
          <a:p>
            <a:pPr lvl="4"/>
            <a:r>
              <a:rPr lang="sl-SI" noProof="0"/>
              <a:t>Fifth level</a:t>
            </a:r>
          </a:p>
        </p:txBody>
      </p:sp>
      <p:sp>
        <p:nvSpPr>
          <p:cNvPr id="102406" name="Rectangle 6"/>
          <p:cNvSpPr>
            <a:spLocks noGrp="1" noChangeArrowheads="1"/>
          </p:cNvSpPr>
          <p:nvPr>
            <p:ph type="ftr" sz="quarter" idx="4"/>
          </p:nvPr>
        </p:nvSpPr>
        <p:spPr bwMode="auto">
          <a:xfrm>
            <a:off x="0" y="9390064"/>
            <a:ext cx="2946400" cy="5476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sl-SI"/>
          </a:p>
        </p:txBody>
      </p:sp>
      <p:sp>
        <p:nvSpPr>
          <p:cNvPr id="102407" name="Rectangle 7"/>
          <p:cNvSpPr>
            <a:spLocks noGrp="1" noChangeArrowheads="1"/>
          </p:cNvSpPr>
          <p:nvPr>
            <p:ph type="sldNum" sz="quarter" idx="5"/>
          </p:nvPr>
        </p:nvSpPr>
        <p:spPr bwMode="auto">
          <a:xfrm>
            <a:off x="3852863" y="9390064"/>
            <a:ext cx="2946400" cy="5476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5715A26-90E7-40C3-B1CB-07E927B9BBE4}" type="slidenum">
              <a:rPr lang="sl-SI"/>
              <a:pPr>
                <a:defRPr/>
              </a:pPr>
              <a:t>‹#›</a:t>
            </a:fld>
            <a:endParaRPr lang="sl-SI" dirty="0"/>
          </a:p>
        </p:txBody>
      </p:sp>
    </p:spTree>
    <p:extLst>
      <p:ext uri="{BB962C8B-B14F-4D97-AF65-F5344CB8AC3E}">
        <p14:creationId xmlns:p14="http://schemas.microsoft.com/office/powerpoint/2010/main" val="17296132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normAutofit/>
          </a:bodyPr>
          <a:lstStyle/>
          <a:p>
            <a:endParaRPr lang="sl-SI" dirty="0"/>
          </a:p>
        </p:txBody>
      </p:sp>
      <p:sp>
        <p:nvSpPr>
          <p:cNvPr id="4" name="Ograda številke diapozitiva 3"/>
          <p:cNvSpPr>
            <a:spLocks noGrp="1"/>
          </p:cNvSpPr>
          <p:nvPr>
            <p:ph type="sldNum" sz="quarter" idx="10"/>
          </p:nvPr>
        </p:nvSpPr>
        <p:spPr/>
        <p:txBody>
          <a:bodyPr/>
          <a:lstStyle/>
          <a:p>
            <a:pPr>
              <a:defRPr/>
            </a:pPr>
            <a:fld id="{15715A26-90E7-40C3-B1CB-07E927B9BBE4}" type="slidenum">
              <a:rPr lang="sl-SI" smtClean="0"/>
              <a:pPr>
                <a:defRPr/>
              </a:pPr>
              <a:t>1</a:t>
            </a:fld>
            <a:endParaRPr lang="sl-SI" dirty="0"/>
          </a:p>
        </p:txBody>
      </p:sp>
    </p:spTree>
    <p:extLst>
      <p:ext uri="{BB962C8B-B14F-4D97-AF65-F5344CB8AC3E}">
        <p14:creationId xmlns:p14="http://schemas.microsoft.com/office/powerpoint/2010/main" val="4006743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3</a:t>
            </a:fld>
            <a:endParaRPr lang="sl-SI" dirty="0"/>
          </a:p>
        </p:txBody>
      </p:sp>
    </p:spTree>
    <p:extLst>
      <p:ext uri="{BB962C8B-B14F-4D97-AF65-F5344CB8AC3E}">
        <p14:creationId xmlns:p14="http://schemas.microsoft.com/office/powerpoint/2010/main" val="3816663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4</a:t>
            </a:fld>
            <a:endParaRPr lang="sl-SI" dirty="0"/>
          </a:p>
        </p:txBody>
      </p:sp>
    </p:spTree>
    <p:extLst>
      <p:ext uri="{BB962C8B-B14F-4D97-AF65-F5344CB8AC3E}">
        <p14:creationId xmlns:p14="http://schemas.microsoft.com/office/powerpoint/2010/main" val="1807234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10</a:t>
            </a:fld>
            <a:endParaRPr lang="sl-SI" dirty="0"/>
          </a:p>
        </p:txBody>
      </p:sp>
    </p:spTree>
    <p:extLst>
      <p:ext uri="{BB962C8B-B14F-4D97-AF65-F5344CB8AC3E}">
        <p14:creationId xmlns:p14="http://schemas.microsoft.com/office/powerpoint/2010/main" val="2360422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101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5189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3920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pPr>
              <a:defRPr/>
            </a:pPr>
            <a:fld id="{15715A26-90E7-40C3-B1CB-07E927B9BBE4}" type="slidenum">
              <a:rPr lang="sl-SI" smtClean="0"/>
              <a:pPr>
                <a:defRPr/>
              </a:pPr>
              <a:t>28</a:t>
            </a:fld>
            <a:endParaRPr lang="sl-SI" dirty="0"/>
          </a:p>
        </p:txBody>
      </p:sp>
    </p:spTree>
    <p:extLst>
      <p:ext uri="{BB962C8B-B14F-4D97-AF65-F5344CB8AC3E}">
        <p14:creationId xmlns:p14="http://schemas.microsoft.com/office/powerpoint/2010/main" val="2963919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a:t>Kliknite, če želite urediti slog naslova matrice</a:t>
            </a:r>
          </a:p>
        </p:txBody>
      </p:sp>
      <p:sp>
        <p:nvSpPr>
          <p:cNvPr id="3" name="Podnaslov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l-SI"/>
              <a:t>Kliknite, če želite urediti slog podnaslova matrice</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DE015450-6D40-4221-A4DD-17326084DEFC}"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1691680" y="609600"/>
            <a:ext cx="6766520" cy="1143000"/>
          </a:xfrm>
        </p:spPr>
        <p:txBody>
          <a:bodyPr/>
          <a:lstStyle>
            <a:lvl1pPr>
              <a:defRPr>
                <a:solidFill>
                  <a:srgbClr val="C00000"/>
                </a:solidFill>
              </a:defRPr>
            </a:lvl1pPr>
          </a:lstStyle>
          <a:p>
            <a:r>
              <a:rPr lang="sl-SI" dirty="0"/>
              <a:t>Kliknite, če želite urediti slog naslova matrice</a:t>
            </a:r>
          </a:p>
        </p:txBody>
      </p:sp>
      <p:sp>
        <p:nvSpPr>
          <p:cNvPr id="3" name="Ograda vsebine 2"/>
          <p:cNvSpPr>
            <a:spLocks noGrp="1"/>
          </p:cNvSpPr>
          <p:nvPr>
            <p:ph idx="1"/>
          </p:nvPr>
        </p:nvSpPr>
        <p:spPr>
          <a:xfrm>
            <a:off x="1691680" y="1981200"/>
            <a:ext cx="7344816" cy="4114800"/>
          </a:xfrm>
        </p:spPr>
        <p:txBody>
          <a:bodyPr/>
          <a:lstStyle>
            <a:lvl1pPr>
              <a:defRPr>
                <a:solidFill>
                  <a:srgbClr val="09626B"/>
                </a:solidFill>
              </a:defRPr>
            </a:lvl1pPr>
            <a:lvl2pPr>
              <a:defRPr>
                <a:solidFill>
                  <a:srgbClr val="09626B"/>
                </a:solidFill>
              </a:defRPr>
            </a:lvl2pPr>
            <a:lvl3pPr>
              <a:defRPr>
                <a:solidFill>
                  <a:srgbClr val="09626B"/>
                </a:solidFill>
              </a:defRPr>
            </a:lvl3pPr>
            <a:lvl4pPr>
              <a:defRPr>
                <a:solidFill>
                  <a:srgbClr val="09626B"/>
                </a:solidFill>
              </a:defRPr>
            </a:lvl4pPr>
            <a:lvl5pPr>
              <a:defRPr>
                <a:solidFill>
                  <a:srgbClr val="09626B"/>
                </a:solidFill>
              </a:defRPr>
            </a:lvl5pPr>
          </a:lstStyle>
          <a:p>
            <a:pPr lvl="0"/>
            <a:r>
              <a:rPr lang="sl-SI" dirty="0"/>
              <a:t>Kliknite, če želite urediti sloge besedila matrice</a:t>
            </a:r>
          </a:p>
          <a:p>
            <a:pPr lvl="1"/>
            <a:r>
              <a:rPr lang="sl-SI" dirty="0"/>
              <a:t>Druga raven</a:t>
            </a:r>
          </a:p>
          <a:p>
            <a:pPr lvl="2"/>
            <a:r>
              <a:rPr lang="sl-SI" dirty="0"/>
              <a:t>Tretja raven</a:t>
            </a:r>
          </a:p>
          <a:p>
            <a:pPr lvl="3"/>
            <a:r>
              <a:rPr lang="sl-SI" dirty="0"/>
              <a:t>Četrta raven</a:t>
            </a:r>
          </a:p>
          <a:p>
            <a:pPr lvl="4"/>
            <a:r>
              <a:rPr lang="sl-SI" dirty="0"/>
              <a:t>Peta raven</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55D623EF-6DC0-4B3F-A13F-5A5F23BC39C7}"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a:t>Kliknite, če želite urediti slog naslova matrice</a:t>
            </a:r>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l-SI"/>
              <a:t>Kliknite, če želite urediti sloge besedila matrice</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911F779F-53F8-41C7-A5C0-5D02D9CE3667}"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vsebine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22E3C266-E736-466F-BB67-DCF53B2545BE}"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4638"/>
            <a:ext cx="8229600" cy="1143000"/>
          </a:xfrm>
        </p:spPr>
        <p:txBody>
          <a:bodyPr/>
          <a:lstStyle>
            <a:lvl1pPr>
              <a:defRPr/>
            </a:lvl1pPr>
          </a:lstStyle>
          <a:p>
            <a:r>
              <a:rPr lang="sl-SI"/>
              <a:t>Kliknite, če želite urediti slog naslova matrice</a:t>
            </a:r>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6"/>
          <p:cNvSpPr>
            <a:spLocks noGrp="1" noChangeArrowheads="1"/>
          </p:cNvSpPr>
          <p:nvPr>
            <p:ph type="sldNum" sz="quarter" idx="11"/>
          </p:nvPr>
        </p:nvSpPr>
        <p:spPr>
          <a:ln/>
        </p:spPr>
        <p:txBody>
          <a:bodyPr/>
          <a:lstStyle>
            <a:lvl1pPr>
              <a:defRPr/>
            </a:lvl1pPr>
          </a:lstStyle>
          <a:p>
            <a:pPr>
              <a:defRPr/>
            </a:pPr>
            <a:fld id="{7D476C70-5AB2-498E-83B3-65B53294F06A}"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6"/>
          <p:cNvSpPr>
            <a:spLocks noGrp="1" noChangeArrowheads="1"/>
          </p:cNvSpPr>
          <p:nvPr>
            <p:ph type="sldNum" sz="quarter" idx="11"/>
          </p:nvPr>
        </p:nvSpPr>
        <p:spPr>
          <a:ln/>
        </p:spPr>
        <p:txBody>
          <a:bodyPr/>
          <a:lstStyle>
            <a:lvl1pPr>
              <a:defRPr/>
            </a:lvl1pPr>
          </a:lstStyle>
          <a:p>
            <a:pPr>
              <a:defRPr/>
            </a:pPr>
            <a:fld id="{4E1C050F-A607-4EA9-B62A-04F794944D2E}"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6"/>
          <p:cNvSpPr>
            <a:spLocks noGrp="1" noChangeArrowheads="1"/>
          </p:cNvSpPr>
          <p:nvPr>
            <p:ph type="sldNum" sz="quarter" idx="11"/>
          </p:nvPr>
        </p:nvSpPr>
        <p:spPr>
          <a:ln/>
        </p:spPr>
        <p:txBody>
          <a:bodyPr/>
          <a:lstStyle>
            <a:lvl1pPr>
              <a:defRPr/>
            </a:lvl1pPr>
          </a:lstStyle>
          <a:p>
            <a:pPr>
              <a:defRPr/>
            </a:pPr>
            <a:fld id="{0135D1F7-3878-4DF4-99A6-784B5A491C28}"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1_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a:t>Kliknite, če želite urediti slog naslova matrice</a:t>
            </a:r>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D82F40E1-9F5F-4BF6-9DD7-1AF13CCA3ED6}"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a:t>Kliknite, če želite urediti slog naslova matrice</a:t>
            </a:r>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l-SI" noProof="0" dirty="0"/>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5F0F9861-E757-4C01-92ED-B7E1370F48F4}"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4263280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516121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1589513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5F18A003-FDD8-42E7-87C0-4E1D4B875860}"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618408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5F18A003-FDD8-42E7-87C0-4E1D4B875860}" type="datetimeFigureOut">
              <a:rPr lang="sl-SI" smtClean="0"/>
              <a:t>17. 12. 2018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409891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5F18A003-FDD8-42E7-87C0-4E1D4B875860}" type="datetimeFigureOut">
              <a:rPr lang="sl-SI" smtClean="0"/>
              <a:t>17. 12. 2018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8590597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5F18A003-FDD8-42E7-87C0-4E1D4B875860}" type="datetimeFigureOut">
              <a:rPr lang="sl-SI" smtClean="0"/>
              <a:t>17. 12. 2018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3296592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5F18A003-FDD8-42E7-87C0-4E1D4B875860}"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925653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5F18A003-FDD8-42E7-87C0-4E1D4B875860}"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34039149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413776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4145970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40339787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9297651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5824422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F45B0D95-3A64-49CB-A393-1CF1FEA66AF2}"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9531016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F45B0D95-3A64-49CB-A393-1CF1FEA66AF2}" type="datetimeFigureOut">
              <a:rPr lang="sl-SI" smtClean="0"/>
              <a:t>17. 12. 2018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39142065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F45B0D95-3A64-49CB-A393-1CF1FEA66AF2}" type="datetimeFigureOut">
              <a:rPr lang="sl-SI" smtClean="0"/>
              <a:t>17. 12. 2018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300437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F45B0D95-3A64-49CB-A393-1CF1FEA66AF2}" type="datetimeFigureOut">
              <a:rPr lang="sl-SI" smtClean="0"/>
              <a:t>17. 12. 2018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5458445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F45B0D95-3A64-49CB-A393-1CF1FEA66AF2}"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20948703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F45B0D95-3A64-49CB-A393-1CF1FEA66AF2}"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6987900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5844324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26908473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0894465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0654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3199500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7D809DF8-E05D-44A7-A0B9-05956ED3A036}"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5611481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7D809DF8-E05D-44A7-A0B9-05956ED3A036}" type="datetimeFigureOut">
              <a:rPr lang="sl-SI" smtClean="0"/>
              <a:t>17. 12. 2018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0643807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7D809DF8-E05D-44A7-A0B9-05956ED3A036}" type="datetimeFigureOut">
              <a:rPr lang="sl-SI" smtClean="0"/>
              <a:t>17. 12. 2018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5553317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7D809DF8-E05D-44A7-A0B9-05956ED3A036}" type="datetimeFigureOut">
              <a:rPr lang="sl-SI" smtClean="0"/>
              <a:t>17. 12. 2018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22866677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7D809DF8-E05D-44A7-A0B9-05956ED3A036}"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1958695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7D809DF8-E05D-44A7-A0B9-05956ED3A036}" type="datetimeFigureOut">
              <a:rPr lang="sl-SI" smtClean="0"/>
              <a:t>17. 12. 2018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5545493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0936638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17. 12. 2018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29950579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a:t>Kliknite, če želite urediti slog naslova matrice</a:t>
            </a:r>
          </a:p>
        </p:txBody>
      </p:sp>
      <p:sp>
        <p:nvSpPr>
          <p:cNvPr id="3" name="Podnaslov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a:t>Kliknite, če želite urediti slog podnaslova matrice</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idx="1"/>
          </p:nvPr>
        </p:nvSpPr>
        <p:spPr/>
        <p:txBody>
          <a:body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a:t>Kliknite, če želite urediti slog naslova matrice</a:t>
            </a:r>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l-SI"/>
              <a:t>Kliknite, če želite urediti sloge besedila matrice</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vsebin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datuma 4"/>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lvl1pPr>
              <a:defRPr/>
            </a:lvl1pPr>
          </a:lstStyle>
          <a:p>
            <a:r>
              <a:rPr lang="sl-SI"/>
              <a:t>Kliknite, če želite urediti slog naslova matrice</a:t>
            </a:r>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grada datuma 6"/>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8" name="Ograda noge 7"/>
          <p:cNvSpPr>
            <a:spLocks noGrp="1"/>
          </p:cNvSpPr>
          <p:nvPr>
            <p:ph type="ftr" sz="quarter" idx="11"/>
          </p:nvPr>
        </p:nvSpPr>
        <p:spPr/>
        <p:txBody>
          <a:bodyPr/>
          <a:lstStyle/>
          <a:p>
            <a:endParaRPr lang="sl-SI"/>
          </a:p>
        </p:txBody>
      </p:sp>
      <p:sp>
        <p:nvSpPr>
          <p:cNvPr id="9" name="Ograda številke diapozitiva 8"/>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datuma 2"/>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4" name="Ograda noge 3"/>
          <p:cNvSpPr>
            <a:spLocks noGrp="1"/>
          </p:cNvSpPr>
          <p:nvPr>
            <p:ph type="ftr" sz="quarter" idx="11"/>
          </p:nvPr>
        </p:nvSpPr>
        <p:spPr/>
        <p:txBody>
          <a:bodyPr/>
          <a:lstStyle/>
          <a:p>
            <a:endParaRPr lang="sl-SI"/>
          </a:p>
        </p:txBody>
      </p:sp>
      <p:sp>
        <p:nvSpPr>
          <p:cNvPr id="5" name="Ograda številke diapozitiva 4"/>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grada datuma 1"/>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3" name="Ograda noge 2"/>
          <p:cNvSpPr>
            <a:spLocks noGrp="1"/>
          </p:cNvSpPr>
          <p:nvPr>
            <p:ph type="ftr" sz="quarter" idx="11"/>
          </p:nvPr>
        </p:nvSpPr>
        <p:spPr/>
        <p:txBody>
          <a:bodyPr/>
          <a:lstStyle/>
          <a:p>
            <a:endParaRPr lang="sl-SI"/>
          </a:p>
        </p:txBody>
      </p:sp>
      <p:sp>
        <p:nvSpPr>
          <p:cNvPr id="4" name="Ograda številke diapozitiva 3"/>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a:t>Kliknite, če želite urediti slog naslova matrice</a:t>
            </a:r>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Ograda datuma 4"/>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a:t>Kliknite, če želite urediti slog naslova matrice</a:t>
            </a:r>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Ograda datuma 4"/>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navpičnega besedila 2"/>
          <p:cNvSpPr>
            <a:spLocks noGrp="1"/>
          </p:cNvSpPr>
          <p:nvPr>
            <p:ph type="body" orient="vert" idx="1"/>
          </p:nvPr>
        </p:nvSpPr>
        <p:spPr/>
        <p:txBody>
          <a:bodyPr vert="eaVert"/>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629400" y="274638"/>
            <a:ext cx="2057400" cy="5851525"/>
          </a:xfrm>
        </p:spPr>
        <p:txBody>
          <a:bodyPr vert="eaVert"/>
          <a:lstStyle/>
          <a:p>
            <a:r>
              <a:rPr lang="sl-SI"/>
              <a:t>Kliknite, če želite urediti slog naslova matrice</a:t>
            </a:r>
          </a:p>
        </p:txBody>
      </p:sp>
      <p:sp>
        <p:nvSpPr>
          <p:cNvPr id="3" name="Ograda navpičnega besedila 2"/>
          <p:cNvSpPr>
            <a:spLocks noGrp="1"/>
          </p:cNvSpPr>
          <p:nvPr>
            <p:ph type="body" orient="vert" idx="1"/>
          </p:nvPr>
        </p:nvSpPr>
        <p:spPr>
          <a:xfrm>
            <a:off x="457200" y="274638"/>
            <a:ext cx="6019800" cy="5851525"/>
          </a:xfrm>
        </p:spPr>
        <p:txBody>
          <a:bodyPr vert="eaVert"/>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17. 12. 2018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image" Target="../media/image1.jpeg"/><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1.jpe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Slika 2"/>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1027" name="Rectangle 2"/>
          <p:cNvSpPr>
            <a:spLocks noGrp="1" noChangeArrowheads="1"/>
          </p:cNvSpPr>
          <p:nvPr>
            <p:ph type="title"/>
          </p:nvPr>
        </p:nvSpPr>
        <p:spPr bwMode="auto">
          <a:xfrm>
            <a:off x="1763688" y="609600"/>
            <a:ext cx="6694512"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a:t>Click to edit Master title style</a:t>
            </a:r>
          </a:p>
        </p:txBody>
      </p:sp>
      <p:sp>
        <p:nvSpPr>
          <p:cNvPr id="1028" name="Rectangle 3"/>
          <p:cNvSpPr>
            <a:spLocks noGrp="1" noChangeArrowheads="1"/>
          </p:cNvSpPr>
          <p:nvPr>
            <p:ph type="body" idx="1"/>
          </p:nvPr>
        </p:nvSpPr>
        <p:spPr bwMode="auto">
          <a:xfrm>
            <a:off x="1763688" y="1981200"/>
            <a:ext cx="7272808"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AB40373A-5909-47CF-9625-D21EACA4C014}"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rtl="0" eaLnBrk="0" fontAlgn="base" hangingPunct="0">
        <a:spcBef>
          <a:spcPct val="0"/>
        </a:spcBef>
        <a:spcAft>
          <a:spcPct val="0"/>
        </a:spcAft>
        <a:defRPr sz="3200" b="1">
          <a:solidFill>
            <a:schemeClr val="accent3">
              <a:lumMod val="25000"/>
            </a:schemeClr>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p:titleStyle>
    <p:bodyStyle>
      <a:lvl1pPr marL="342900" indent="-342900" algn="l" rtl="0" eaLnBrk="0" fontAlgn="base" hangingPunct="0">
        <a:spcBef>
          <a:spcPct val="20000"/>
        </a:spcBef>
        <a:spcAft>
          <a:spcPct val="0"/>
        </a:spcAft>
        <a:buChar char="•"/>
        <a:defRPr sz="2400" b="1">
          <a:solidFill>
            <a:schemeClr val="accent3">
              <a:lumMod val="25000"/>
            </a:schemeClr>
          </a:solidFill>
          <a:latin typeface="+mn-lt"/>
          <a:ea typeface="+mn-ea"/>
          <a:cs typeface="+mn-cs"/>
        </a:defRPr>
      </a:lvl1pPr>
      <a:lvl2pPr marL="742950" indent="-285750" algn="l" rtl="0" eaLnBrk="0" fontAlgn="base" hangingPunct="0">
        <a:spcBef>
          <a:spcPct val="20000"/>
        </a:spcBef>
        <a:spcAft>
          <a:spcPct val="0"/>
        </a:spcAft>
        <a:buChar char="–"/>
        <a:defRPr sz="2400">
          <a:solidFill>
            <a:schemeClr val="accent3">
              <a:lumMod val="25000"/>
            </a:schemeClr>
          </a:solidFill>
          <a:latin typeface="+mn-lt"/>
        </a:defRPr>
      </a:lvl2pPr>
      <a:lvl3pPr marL="1143000" indent="-228600" algn="l" rtl="0" eaLnBrk="0" fontAlgn="base" hangingPunct="0">
        <a:spcBef>
          <a:spcPct val="20000"/>
        </a:spcBef>
        <a:spcAft>
          <a:spcPct val="0"/>
        </a:spcAft>
        <a:buChar char="•"/>
        <a:defRPr sz="2000">
          <a:solidFill>
            <a:schemeClr val="accent3">
              <a:lumMod val="25000"/>
            </a:schemeClr>
          </a:solidFill>
          <a:latin typeface="+mn-lt"/>
        </a:defRPr>
      </a:lvl3pPr>
      <a:lvl4pPr marL="1600200" indent="-228600" algn="l" rtl="0" eaLnBrk="0" fontAlgn="base" hangingPunct="0">
        <a:spcBef>
          <a:spcPct val="20000"/>
        </a:spcBef>
        <a:spcAft>
          <a:spcPct val="0"/>
        </a:spcAft>
        <a:buChar char="–"/>
        <a:defRPr>
          <a:solidFill>
            <a:schemeClr val="accent3">
              <a:lumMod val="25000"/>
            </a:schemeClr>
          </a:solidFill>
          <a:latin typeface="+mn-lt"/>
        </a:defRPr>
      </a:lvl4pPr>
      <a:lvl5pPr marL="2057400" indent="-228600" algn="l" rtl="0" eaLnBrk="0" fontAlgn="base" hangingPunct="0">
        <a:spcBef>
          <a:spcPct val="20000"/>
        </a:spcBef>
        <a:spcAft>
          <a:spcPct val="0"/>
        </a:spcAft>
        <a:buChar char="»"/>
        <a:defRPr>
          <a:solidFill>
            <a:schemeClr val="accent3">
              <a:lumMod val="25000"/>
            </a:schemeClr>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18A003-FDD8-42E7-87C0-4E1D4B875860}" type="datetimeFigureOut">
              <a:rPr lang="sl-SI" smtClean="0"/>
              <a:t>17. 12. 2018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220969-FEEA-41C8-9871-4034F89CF885}" type="slidenum">
              <a:rPr lang="sl-SI" smtClean="0"/>
              <a:t>‹#›</a:t>
            </a:fld>
            <a:endParaRPr lang="sl-SI"/>
          </a:p>
        </p:txBody>
      </p:sp>
    </p:spTree>
    <p:extLst>
      <p:ext uri="{BB962C8B-B14F-4D97-AF65-F5344CB8AC3E}">
        <p14:creationId xmlns:p14="http://schemas.microsoft.com/office/powerpoint/2010/main" val="3938761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Slika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5B0D95-3A64-49CB-A393-1CF1FEA66AF2}" type="datetimeFigureOut">
              <a:rPr lang="sl-SI" smtClean="0"/>
              <a:t>17. 12. 2018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34A334-48F3-4EB9-93B2-D320F120ED79}" type="slidenum">
              <a:rPr lang="sl-SI" smtClean="0"/>
              <a:t>‹#›</a:t>
            </a:fld>
            <a:endParaRPr lang="sl-SI"/>
          </a:p>
        </p:txBody>
      </p:sp>
    </p:spTree>
    <p:extLst>
      <p:ext uri="{BB962C8B-B14F-4D97-AF65-F5344CB8AC3E}">
        <p14:creationId xmlns:p14="http://schemas.microsoft.com/office/powerpoint/2010/main" val="397173309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809DF8-E05D-44A7-A0B9-05956ED3A036}" type="datetimeFigureOut">
              <a:rPr lang="sl-SI" smtClean="0"/>
              <a:t>17. 12. 2018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5774ED-FC9A-42F3-8C5D-2E4197185361}" type="slidenum">
              <a:rPr lang="sl-SI" smtClean="0"/>
              <a:t>‹#›</a:t>
            </a:fld>
            <a:endParaRPr lang="sl-SI"/>
          </a:p>
        </p:txBody>
      </p:sp>
      <p:pic>
        <p:nvPicPr>
          <p:cNvPr id="7" name="Slika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Tree>
    <p:extLst>
      <p:ext uri="{BB962C8B-B14F-4D97-AF65-F5344CB8AC3E}">
        <p14:creationId xmlns:p14="http://schemas.microsoft.com/office/powerpoint/2010/main" val="12279217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grada naslova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l-SI"/>
              <a:t>Kliknite, če želite urediti slog naslova matrice</a:t>
            </a:r>
          </a:p>
        </p:txBody>
      </p:sp>
      <p:sp>
        <p:nvSpPr>
          <p:cNvPr id="3" name="Ograda besedila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857D9A-3124-4E72-A335-F572D7181171}" type="datetimeFigureOut">
              <a:rPr lang="sl-SI" smtClean="0"/>
              <a:pPr/>
              <a:t>17. 12. 2018</a:t>
            </a:fld>
            <a:endParaRPr lang="sl-SI"/>
          </a:p>
        </p:txBody>
      </p:sp>
      <p:sp>
        <p:nvSpPr>
          <p:cNvPr id="5" name="Ograda no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grada številke diapoz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AE01F6-404B-4B95-A02F-979A57BEE71B}" type="slidenum">
              <a:rPr lang="sl-SI" smtClean="0"/>
              <a:pPr/>
              <a:t>‹#›</a:t>
            </a:fld>
            <a:endParaRPr lang="sl-SI"/>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comments" Target="../comments/comment3.xml"/><Relationship Id="rId5" Type="http://schemas.openxmlformats.org/officeDocument/2006/relationships/hyperlink" Target="mailto:kategorizacija@tgzs.si" TargetMode="External"/><Relationship Id="rId4" Type="http://schemas.openxmlformats.org/officeDocument/2006/relationships/hyperlink" Target="http://www.kategorizacija.si/"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ka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2052" name="Rectangle 1030"/>
          <p:cNvSpPr>
            <a:spLocks noChangeArrowheads="1"/>
          </p:cNvSpPr>
          <p:nvPr/>
        </p:nvSpPr>
        <p:spPr bwMode="auto">
          <a:xfrm>
            <a:off x="3923928" y="2060848"/>
            <a:ext cx="5040560" cy="2160240"/>
          </a:xfrm>
          <a:prstGeom prst="rect">
            <a:avLst/>
          </a:prstGeom>
          <a:noFill/>
          <a:ln w="9525">
            <a:noFill/>
            <a:miter lim="800000"/>
            <a:headEnd/>
            <a:tailEnd/>
          </a:ln>
        </p:spPr>
        <p:txBody>
          <a:bodyPr anchor="ctr"/>
          <a:lstStyle/>
          <a:p>
            <a:pPr algn="ctr"/>
            <a:r>
              <a:rPr lang="sl-SI" sz="2800" b="1" dirty="0">
                <a:solidFill>
                  <a:srgbClr val="C00000"/>
                </a:solidFill>
                <a:latin typeface="Verdana" pitchFamily="34" charset="0"/>
              </a:rPr>
              <a:t>Turizem Dolina Soče</a:t>
            </a:r>
          </a:p>
          <a:p>
            <a:pPr algn="ctr"/>
            <a:r>
              <a:rPr lang="sl-SI" sz="3200" b="1" dirty="0">
                <a:solidFill>
                  <a:srgbClr val="C00000"/>
                </a:solidFill>
                <a:latin typeface="Verdana" pitchFamily="34" charset="0"/>
              </a:rPr>
              <a:t>Letni zbor ponudnikov 2018</a:t>
            </a:r>
          </a:p>
          <a:p>
            <a:pPr algn="ctr"/>
            <a:r>
              <a:rPr lang="sl-SI" sz="2000" dirty="0">
                <a:solidFill>
                  <a:srgbClr val="C00000"/>
                </a:solidFill>
                <a:latin typeface="Verdana" pitchFamily="34" charset="0"/>
              </a:rPr>
              <a:t>Bovec, 18.12.2018</a:t>
            </a:r>
          </a:p>
        </p:txBody>
      </p:sp>
    </p:spTree>
  </p:cSld>
  <p:clrMapOvr>
    <a:masterClrMapping/>
  </p:clrMapOvr>
  <mc:AlternateContent xmlns:mc="http://schemas.openxmlformats.org/markup-compatibility/2006" xmlns:p14="http://schemas.microsoft.com/office/powerpoint/2010/main">
    <mc:Choice Requires="p14">
      <p:transition spd="slow" p14:dur="2000" advTm="12008"/>
    </mc:Choice>
    <mc:Fallback xmlns="">
      <p:transition spd="slow" advTm="120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907136" y="692696"/>
            <a:ext cx="6766520" cy="934244"/>
          </a:xfrm>
        </p:spPr>
        <p:txBody>
          <a:bodyPr/>
          <a:lstStyle/>
          <a:p>
            <a:r>
              <a:rPr lang="sl-SI" dirty="0"/>
              <a:t>Letno srečanje ponudnikov</a:t>
            </a:r>
          </a:p>
        </p:txBody>
      </p:sp>
      <p:sp>
        <p:nvSpPr>
          <p:cNvPr id="6" name="Označba mesta vsebine 5"/>
          <p:cNvSpPr>
            <a:spLocks noGrp="1"/>
          </p:cNvSpPr>
          <p:nvPr>
            <p:ph idx="1"/>
          </p:nvPr>
        </p:nvSpPr>
        <p:spPr>
          <a:xfrm>
            <a:off x="1907704" y="2204864"/>
            <a:ext cx="6120680" cy="2304256"/>
          </a:xfrm>
        </p:spPr>
        <p:txBody>
          <a:bodyPr/>
          <a:lstStyle/>
          <a:p>
            <a:pPr marL="457200" indent="-457200">
              <a:buFont typeface="+mj-lt"/>
              <a:buAutoNum type="arabicPeriod"/>
            </a:pPr>
            <a:r>
              <a:rPr lang="sl-SI" dirty="0"/>
              <a:t>Poročilo 2018</a:t>
            </a:r>
          </a:p>
          <a:p>
            <a:pPr marL="457200" indent="-457200">
              <a:buFont typeface="+mj-lt"/>
              <a:buAutoNum type="arabicPeriod"/>
            </a:pPr>
            <a:r>
              <a:rPr lang="sl-SI" dirty="0"/>
              <a:t>Smernice 2019 </a:t>
            </a:r>
            <a:r>
              <a:rPr lang="sl-SI" b="0" dirty="0"/>
              <a:t>(+ gostje)</a:t>
            </a:r>
          </a:p>
          <a:p>
            <a:pPr marL="457200" indent="-457200">
              <a:buFont typeface="+mj-lt"/>
              <a:buAutoNum type="arabicPeriod"/>
            </a:pPr>
            <a:r>
              <a:rPr lang="sl-SI" dirty="0"/>
              <a:t>Razprava in zaključek</a:t>
            </a:r>
          </a:p>
          <a:p>
            <a:endParaRPr lang="sl-SI" dirty="0"/>
          </a:p>
          <a:p>
            <a:pPr lvl="1"/>
            <a:endParaRPr lang="sl-SI" dirty="0"/>
          </a:p>
        </p:txBody>
      </p:sp>
    </p:spTree>
    <p:extLst>
      <p:ext uri="{BB962C8B-B14F-4D97-AF65-F5344CB8AC3E}">
        <p14:creationId xmlns:p14="http://schemas.microsoft.com/office/powerpoint/2010/main" val="1811137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6766520" cy="803176"/>
          </a:xfrm>
        </p:spPr>
        <p:txBody>
          <a:bodyPr/>
          <a:lstStyle/>
          <a:p>
            <a:r>
              <a:rPr lang="sl-SI" dirty="0"/>
              <a:t>1. </a:t>
            </a:r>
            <a:r>
              <a:rPr lang="sl-SI"/>
              <a:t>Poročilo 2018</a:t>
            </a:r>
            <a:endParaRPr lang="sl-SI" dirty="0"/>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a:xfrm>
            <a:off x="1662976" y="1628800"/>
            <a:ext cx="7452320" cy="4114800"/>
          </a:xfrm>
        </p:spPr>
        <p:txBody>
          <a:bodyPr/>
          <a:lstStyle/>
          <a:p>
            <a:r>
              <a:rPr lang="sl-SI" dirty="0"/>
              <a:t>Prvo pravo leto novega skupnega zavoda</a:t>
            </a:r>
          </a:p>
          <a:p>
            <a:r>
              <a:rPr lang="sl-SI" dirty="0"/>
              <a:t>Nov sedež zavoda na letališču</a:t>
            </a:r>
          </a:p>
          <a:p>
            <a:r>
              <a:rPr lang="sl-SI" dirty="0" err="1"/>
              <a:t>TICi</a:t>
            </a:r>
            <a:r>
              <a:rPr lang="sl-SI" dirty="0"/>
              <a:t> Bovec – Kobarid – Tolmin</a:t>
            </a:r>
          </a:p>
          <a:p>
            <a:r>
              <a:rPr lang="sl-SI" dirty="0"/>
              <a:t>Skupni imenovalec doline =&gt;TIC-i, sejmi, tiskovine, portal, PR</a:t>
            </a:r>
            <a:endParaRPr lang="sl-SI" sz="2000" dirty="0"/>
          </a:p>
          <a:p>
            <a:r>
              <a:rPr lang="sl-SI" dirty="0"/>
              <a:t>Edini, ki sistematično gradimo skupno blagovno znamko Doline Soče</a:t>
            </a:r>
          </a:p>
          <a:p>
            <a:r>
              <a:rPr lang="sl-SI" dirty="0"/>
              <a:t>Uvrščeni med vodilne slovenske destinacije </a:t>
            </a:r>
          </a:p>
          <a:p>
            <a:pPr lvl="1"/>
            <a:endParaRPr lang="sl-SI" dirty="0"/>
          </a:p>
        </p:txBody>
      </p:sp>
    </p:spTree>
    <p:extLst>
      <p:ext uri="{BB962C8B-B14F-4D97-AF65-F5344CB8AC3E}">
        <p14:creationId xmlns:p14="http://schemas.microsoft.com/office/powerpoint/2010/main" val="1025359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91680" y="260648"/>
            <a:ext cx="6766520" cy="744405"/>
          </a:xfrm>
        </p:spPr>
        <p:txBody>
          <a:bodyPr/>
          <a:lstStyle/>
          <a:p>
            <a:r>
              <a:rPr lang="sl-SI" dirty="0"/>
              <a:t>Informacijska služba</a:t>
            </a:r>
          </a:p>
        </p:txBody>
      </p:sp>
      <p:graphicFrame>
        <p:nvGraphicFramePr>
          <p:cNvPr id="4" name="Označba mesta vsebine 3">
            <a:extLst>
              <a:ext uri="{FF2B5EF4-FFF2-40B4-BE49-F238E27FC236}">
                <a16:creationId xmlns:a16="http://schemas.microsoft.com/office/drawing/2014/main" id="{A1567282-513B-4253-89B0-AEFEDA97659D}"/>
              </a:ext>
            </a:extLst>
          </p:cNvPr>
          <p:cNvGraphicFramePr>
            <a:graphicFrameLocks noGrp="1"/>
          </p:cNvGraphicFramePr>
          <p:nvPr>
            <p:ph idx="1"/>
            <p:extLst>
              <p:ext uri="{D42A27DB-BD31-4B8C-83A1-F6EECF244321}">
                <p14:modId xmlns:p14="http://schemas.microsoft.com/office/powerpoint/2010/main" val="71909429"/>
              </p:ext>
            </p:extLst>
          </p:nvPr>
        </p:nvGraphicFramePr>
        <p:xfrm>
          <a:off x="179512" y="1628799"/>
          <a:ext cx="8813332" cy="3600401"/>
        </p:xfrm>
        <a:graphic>
          <a:graphicData uri="http://schemas.openxmlformats.org/drawingml/2006/table">
            <a:tbl>
              <a:tblPr firstRow="1" firstCol="1" bandRow="1">
                <a:tableStyleId>{5C22544A-7EE6-4342-B048-85BDC9FD1C3A}</a:tableStyleId>
              </a:tblPr>
              <a:tblGrid>
                <a:gridCol w="1152128">
                  <a:extLst>
                    <a:ext uri="{9D8B030D-6E8A-4147-A177-3AD203B41FA5}">
                      <a16:colId xmlns:a16="http://schemas.microsoft.com/office/drawing/2014/main" val="476558560"/>
                    </a:ext>
                  </a:extLst>
                </a:gridCol>
                <a:gridCol w="720080">
                  <a:extLst>
                    <a:ext uri="{9D8B030D-6E8A-4147-A177-3AD203B41FA5}">
                      <a16:colId xmlns:a16="http://schemas.microsoft.com/office/drawing/2014/main" val="2601149663"/>
                    </a:ext>
                  </a:extLst>
                </a:gridCol>
                <a:gridCol w="792088">
                  <a:extLst>
                    <a:ext uri="{9D8B030D-6E8A-4147-A177-3AD203B41FA5}">
                      <a16:colId xmlns:a16="http://schemas.microsoft.com/office/drawing/2014/main" val="2883970021"/>
                    </a:ext>
                  </a:extLst>
                </a:gridCol>
                <a:gridCol w="720080">
                  <a:extLst>
                    <a:ext uri="{9D8B030D-6E8A-4147-A177-3AD203B41FA5}">
                      <a16:colId xmlns:a16="http://schemas.microsoft.com/office/drawing/2014/main" val="1929290124"/>
                    </a:ext>
                  </a:extLst>
                </a:gridCol>
                <a:gridCol w="720080">
                  <a:extLst>
                    <a:ext uri="{9D8B030D-6E8A-4147-A177-3AD203B41FA5}">
                      <a16:colId xmlns:a16="http://schemas.microsoft.com/office/drawing/2014/main" val="2165591539"/>
                    </a:ext>
                  </a:extLst>
                </a:gridCol>
                <a:gridCol w="842550">
                  <a:extLst>
                    <a:ext uri="{9D8B030D-6E8A-4147-A177-3AD203B41FA5}">
                      <a16:colId xmlns:a16="http://schemas.microsoft.com/office/drawing/2014/main" val="1828885233"/>
                    </a:ext>
                  </a:extLst>
                </a:gridCol>
                <a:gridCol w="842550">
                  <a:extLst>
                    <a:ext uri="{9D8B030D-6E8A-4147-A177-3AD203B41FA5}">
                      <a16:colId xmlns:a16="http://schemas.microsoft.com/office/drawing/2014/main" val="2222729841"/>
                    </a:ext>
                  </a:extLst>
                </a:gridCol>
                <a:gridCol w="842550">
                  <a:extLst>
                    <a:ext uri="{9D8B030D-6E8A-4147-A177-3AD203B41FA5}">
                      <a16:colId xmlns:a16="http://schemas.microsoft.com/office/drawing/2014/main" val="911268998"/>
                    </a:ext>
                  </a:extLst>
                </a:gridCol>
                <a:gridCol w="775932">
                  <a:extLst>
                    <a:ext uri="{9D8B030D-6E8A-4147-A177-3AD203B41FA5}">
                      <a16:colId xmlns:a16="http://schemas.microsoft.com/office/drawing/2014/main" val="3613900133"/>
                    </a:ext>
                  </a:extLst>
                </a:gridCol>
                <a:gridCol w="512429">
                  <a:extLst>
                    <a:ext uri="{9D8B030D-6E8A-4147-A177-3AD203B41FA5}">
                      <a16:colId xmlns:a16="http://schemas.microsoft.com/office/drawing/2014/main" val="2256192135"/>
                    </a:ext>
                  </a:extLst>
                </a:gridCol>
                <a:gridCol w="892865">
                  <a:extLst>
                    <a:ext uri="{9D8B030D-6E8A-4147-A177-3AD203B41FA5}">
                      <a16:colId xmlns:a16="http://schemas.microsoft.com/office/drawing/2014/main" val="2344460139"/>
                    </a:ext>
                  </a:extLst>
                </a:gridCol>
              </a:tblGrid>
              <a:tr h="504056">
                <a:tc>
                  <a:txBody>
                    <a:bodyPr/>
                    <a:lstStyle/>
                    <a:p>
                      <a:pPr algn="l">
                        <a:spcAft>
                          <a:spcPts val="0"/>
                        </a:spcAft>
                      </a:pPr>
                      <a:r>
                        <a:rPr lang="x-none" sz="1400">
                          <a:effectLst/>
                        </a:rPr>
                        <a:t>TIC</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000" dirty="0">
                          <a:effectLst/>
                        </a:rPr>
                        <a:t>JAN–MAR</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APR</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MAJ</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JUN</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JUL</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AVG</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SEP</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OKT</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000" dirty="0">
                          <a:effectLst/>
                        </a:rPr>
                        <a:t>NOV–DEC</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b="1" dirty="0">
                          <a:effectLst/>
                        </a:rPr>
                        <a:t>SKUPAJ</a:t>
                      </a:r>
                      <a:endParaRPr lang="sl-SI"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extLst>
                  <a:ext uri="{0D108BD9-81ED-4DB2-BD59-A6C34878D82A}">
                    <a16:rowId xmlns:a16="http://schemas.microsoft.com/office/drawing/2014/main" val="2443657094"/>
                  </a:ext>
                </a:extLst>
              </a:tr>
              <a:tr h="442335">
                <a:tc>
                  <a:txBody>
                    <a:bodyPr/>
                    <a:lstStyle/>
                    <a:p>
                      <a:pPr algn="l">
                        <a:spcAft>
                          <a:spcPts val="0"/>
                        </a:spcAft>
                      </a:pPr>
                      <a:r>
                        <a:rPr lang="x-none" sz="1400">
                          <a:solidFill>
                            <a:schemeClr val="accent3"/>
                          </a:solidFill>
                          <a:effectLst/>
                        </a:rPr>
                        <a:t>TIC Bovec</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752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3.282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3.904</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11.883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14.293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6.022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1.237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443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43.268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3787150757"/>
                  </a:ext>
                </a:extLst>
              </a:tr>
              <a:tr h="442335">
                <a:tc>
                  <a:txBody>
                    <a:bodyPr/>
                    <a:lstStyle/>
                    <a:p>
                      <a:pPr algn="l">
                        <a:spcAft>
                          <a:spcPts val="0"/>
                        </a:spcAft>
                      </a:pPr>
                      <a:r>
                        <a:rPr lang="x-none" sz="1400">
                          <a:solidFill>
                            <a:schemeClr val="accent3"/>
                          </a:solidFill>
                          <a:effectLst/>
                        </a:rPr>
                        <a:t>TIC Kobarid</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349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930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1.894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3.456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6.131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7.622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2.865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982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344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24.573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1935109988"/>
                  </a:ext>
                </a:extLst>
              </a:tr>
              <a:tr h="442335">
                <a:tc>
                  <a:txBody>
                    <a:bodyPr/>
                    <a:lstStyle/>
                    <a:p>
                      <a:pPr algn="l">
                        <a:spcAft>
                          <a:spcPts val="0"/>
                        </a:spcAft>
                      </a:pPr>
                      <a:r>
                        <a:rPr lang="x-none" sz="1400">
                          <a:solidFill>
                            <a:schemeClr val="accent3"/>
                          </a:solidFill>
                          <a:effectLst/>
                        </a:rPr>
                        <a:t>TIC Tolmin</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214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369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803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1.157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2.941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4.185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1.391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152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11.498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474150509"/>
                  </a:ext>
                </a:extLst>
              </a:tr>
              <a:tr h="442335">
                <a:tc>
                  <a:txBody>
                    <a:bodyPr/>
                    <a:lstStyle/>
                    <a:p>
                      <a:pPr algn="l">
                        <a:spcAft>
                          <a:spcPts val="0"/>
                        </a:spcAft>
                      </a:pPr>
                      <a:r>
                        <a:rPr lang="x-none" sz="1400" b="1">
                          <a:solidFill>
                            <a:schemeClr val="accent3"/>
                          </a:solidFill>
                          <a:effectLst/>
                        </a:rPr>
                        <a:t>SKUPAJ</a:t>
                      </a:r>
                      <a:endParaRPr lang="sl-SI" sz="1400" b="1">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1.315</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2.751</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5.979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8.517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20.955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26.100</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10.278</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2.505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i="1">
                          <a:solidFill>
                            <a:srgbClr val="A6A6A6"/>
                          </a:solidFill>
                          <a:effectLst/>
                          <a:latin typeface="+mn-lt"/>
                          <a:ea typeface="Times New Roman" panose="02020603050405020304" pitchFamily="18" charset="0"/>
                          <a:cs typeface="Times New Roman" panose="02020603050405020304" pitchFamily="18" charset="0"/>
                        </a:rPr>
                        <a:t>939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79.339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2345137129"/>
                  </a:ext>
                </a:extLst>
              </a:tr>
              <a:tr h="442335">
                <a:tc>
                  <a:txBody>
                    <a:bodyPr/>
                    <a:lstStyle/>
                    <a:p>
                      <a:pPr algn="l">
                        <a:spcAft>
                          <a:spcPts val="0"/>
                        </a:spcAft>
                      </a:pPr>
                      <a:r>
                        <a:rPr lang="x-none" sz="1400" dirty="0">
                          <a:solidFill>
                            <a:schemeClr val="accent3"/>
                          </a:solidFill>
                          <a:effectLst/>
                        </a:rPr>
                        <a:t>201</a:t>
                      </a:r>
                      <a:r>
                        <a:rPr lang="sl-SI" sz="1400" dirty="0">
                          <a:solidFill>
                            <a:schemeClr val="accent3"/>
                          </a:solidFill>
                          <a:effectLst/>
                        </a:rPr>
                        <a:t>7</a:t>
                      </a:r>
                      <a:endParaRPr lang="sl-SI" sz="1400" dirty="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1.463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2.646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4.566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9.204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23.362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33.561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6.526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2.855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983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85.166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3324777849"/>
                  </a:ext>
                </a:extLst>
              </a:tr>
              <a:tr h="442335">
                <a:tc>
                  <a:txBody>
                    <a:bodyPr/>
                    <a:lstStyle/>
                    <a:p>
                      <a:pPr algn="l">
                        <a:spcAft>
                          <a:spcPts val="0"/>
                        </a:spcAft>
                      </a:pPr>
                      <a:r>
                        <a:rPr lang="x-none" sz="1400">
                          <a:solidFill>
                            <a:schemeClr val="accent3"/>
                          </a:solidFill>
                          <a:effectLst/>
                        </a:rPr>
                        <a:t>Razlika</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105</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1.413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-687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-2.407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-7.461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3.752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-350</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-44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-5.827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890722753"/>
                  </a:ext>
                </a:extLst>
              </a:tr>
              <a:tr h="442335">
                <a:tc>
                  <a:txBody>
                    <a:bodyPr/>
                    <a:lstStyle/>
                    <a:p>
                      <a:pPr algn="l">
                        <a:spcAft>
                          <a:spcPts val="0"/>
                        </a:spcAft>
                      </a:pPr>
                      <a:r>
                        <a:rPr lang="x-none" sz="1400" dirty="0">
                          <a:solidFill>
                            <a:schemeClr val="accent3"/>
                          </a:solidFill>
                          <a:effectLst/>
                        </a:rPr>
                        <a:t>Indeks</a:t>
                      </a:r>
                      <a:endParaRPr lang="sl-SI" sz="1400" dirty="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104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131</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78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157</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88</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96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93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4064407867"/>
                  </a:ext>
                </a:extLst>
              </a:tr>
            </a:tbl>
          </a:graphicData>
        </a:graphic>
      </p:graphicFrame>
    </p:spTree>
    <p:extLst>
      <p:ext uri="{BB962C8B-B14F-4D97-AF65-F5344CB8AC3E}">
        <p14:creationId xmlns:p14="http://schemas.microsoft.com/office/powerpoint/2010/main" val="3464274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p:txBody>
          <a:bodyPr/>
          <a:lstStyle/>
          <a:p>
            <a:r>
              <a:rPr lang="sl-SI" dirty="0"/>
              <a:t>E-poslovanje – razpis MGRT</a:t>
            </a:r>
          </a:p>
        </p:txBody>
      </p:sp>
      <p:sp>
        <p:nvSpPr>
          <p:cNvPr id="6" name="Označba mesta vsebine 5"/>
          <p:cNvSpPr>
            <a:spLocks noGrp="1"/>
          </p:cNvSpPr>
          <p:nvPr>
            <p:ph idx="1"/>
          </p:nvPr>
        </p:nvSpPr>
        <p:spPr>
          <a:xfrm>
            <a:off x="1691680" y="1981200"/>
            <a:ext cx="7416824" cy="4114800"/>
          </a:xfrm>
        </p:spPr>
        <p:txBody>
          <a:bodyPr/>
          <a:lstStyle/>
          <a:p>
            <a:pPr lvl="0"/>
            <a:r>
              <a:rPr lang="sl-SI" dirty="0"/>
              <a:t>Nov portal</a:t>
            </a:r>
          </a:p>
          <a:p>
            <a:pPr lvl="0"/>
            <a:r>
              <a:rPr lang="sl-SI" dirty="0"/>
              <a:t>Foto &amp; video material </a:t>
            </a:r>
            <a:r>
              <a:rPr lang="sl-SI" sz="2000" b="0" dirty="0"/>
              <a:t>(200 </a:t>
            </a:r>
            <a:r>
              <a:rPr lang="sl-SI" sz="2000" b="0" dirty="0" err="1"/>
              <a:t>fotk</a:t>
            </a:r>
            <a:r>
              <a:rPr lang="sl-SI" sz="2000" b="0" dirty="0"/>
              <a:t>, 22 filmov)</a:t>
            </a:r>
          </a:p>
          <a:p>
            <a:pPr lvl="0"/>
            <a:r>
              <a:rPr lang="sl-SI" dirty="0"/>
              <a:t>FB, IG in Google oglaševanje</a:t>
            </a:r>
          </a:p>
          <a:p>
            <a:pPr lvl="0"/>
            <a:r>
              <a:rPr lang="sl-SI" dirty="0" err="1"/>
              <a:t>Feratel</a:t>
            </a:r>
            <a:r>
              <a:rPr lang="sl-SI" dirty="0"/>
              <a:t> RS (+ Ina)</a:t>
            </a:r>
          </a:p>
          <a:p>
            <a:pPr lvl="0"/>
            <a:r>
              <a:rPr lang="sl-SI" dirty="0"/>
              <a:t>Outdooractive portal</a:t>
            </a:r>
          </a:p>
          <a:p>
            <a:pPr lvl="0"/>
            <a:r>
              <a:rPr lang="sl-SI" dirty="0" err="1"/>
              <a:t>Destinacijska</a:t>
            </a:r>
            <a:r>
              <a:rPr lang="sl-SI" dirty="0"/>
              <a:t> kartica</a:t>
            </a:r>
          </a:p>
          <a:p>
            <a:pPr lvl="0"/>
            <a:endParaRPr lang="sl-SI" dirty="0"/>
          </a:p>
          <a:p>
            <a:pPr lvl="0"/>
            <a:r>
              <a:rPr lang="sl-SI" dirty="0"/>
              <a:t>=&gt; skupna vrednost 168.000 € (18-19)</a:t>
            </a:r>
          </a:p>
        </p:txBody>
      </p:sp>
    </p:spTree>
    <p:extLst>
      <p:ext uri="{BB962C8B-B14F-4D97-AF65-F5344CB8AC3E}">
        <p14:creationId xmlns:p14="http://schemas.microsoft.com/office/powerpoint/2010/main" val="1650760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značba mesta vsebine 4">
            <a:extLst>
              <a:ext uri="{FF2B5EF4-FFF2-40B4-BE49-F238E27FC236}">
                <a16:creationId xmlns:a16="http://schemas.microsoft.com/office/drawing/2014/main" id="{3406E237-ED42-4EA5-B715-95BA9DF2CA9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544" y="-85895"/>
            <a:ext cx="5208528" cy="3624213"/>
          </a:xfrm>
        </p:spPr>
      </p:pic>
      <p:pic>
        <p:nvPicPr>
          <p:cNvPr id="9" name="Slika 8">
            <a:extLst>
              <a:ext uri="{FF2B5EF4-FFF2-40B4-BE49-F238E27FC236}">
                <a16:creationId xmlns:a16="http://schemas.microsoft.com/office/drawing/2014/main" id="{0BEB78EB-3677-4E6B-9014-381ADD6084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0072" y="-85895"/>
            <a:ext cx="3912384" cy="3624213"/>
          </a:xfrm>
          <a:prstGeom prst="rect">
            <a:avLst/>
          </a:prstGeom>
        </p:spPr>
      </p:pic>
      <p:pic>
        <p:nvPicPr>
          <p:cNvPr id="8" name="Slika 7">
            <a:extLst>
              <a:ext uri="{FF2B5EF4-FFF2-40B4-BE49-F238E27FC236}">
                <a16:creationId xmlns:a16="http://schemas.microsoft.com/office/drawing/2014/main" id="{683BF912-B993-465A-B774-5546A63799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89988" y="3861048"/>
            <a:ext cx="4740404" cy="2674640"/>
          </a:xfrm>
          <a:prstGeom prst="rect">
            <a:avLst/>
          </a:prstGeom>
        </p:spPr>
      </p:pic>
      <p:pic>
        <p:nvPicPr>
          <p:cNvPr id="10" name="Slika 9">
            <a:extLst>
              <a:ext uri="{FF2B5EF4-FFF2-40B4-BE49-F238E27FC236}">
                <a16:creationId xmlns:a16="http://schemas.microsoft.com/office/drawing/2014/main" id="{B50D2A7B-507E-416F-9005-0312CFC4DE7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608" y="3855865"/>
            <a:ext cx="4389988" cy="2691615"/>
          </a:xfrm>
          <a:prstGeom prst="rect">
            <a:avLst/>
          </a:prstGeom>
        </p:spPr>
      </p:pic>
      <p:sp>
        <p:nvSpPr>
          <p:cNvPr id="11" name="Naslov 4">
            <a:extLst>
              <a:ext uri="{FF2B5EF4-FFF2-40B4-BE49-F238E27FC236}">
                <a16:creationId xmlns:a16="http://schemas.microsoft.com/office/drawing/2014/main" id="{A93A6FEB-405E-490B-BFB1-E84C7F06B556}"/>
              </a:ext>
            </a:extLst>
          </p:cNvPr>
          <p:cNvSpPr txBox="1">
            <a:spLocks/>
          </p:cNvSpPr>
          <p:nvPr/>
        </p:nvSpPr>
        <p:spPr bwMode="auto">
          <a:xfrm>
            <a:off x="4710030" y="5661248"/>
            <a:ext cx="4303524" cy="66606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pPr algn="l"/>
            <a:r>
              <a:rPr lang="sl-SI" sz="2000" b="0" kern="0" dirty="0">
                <a:solidFill>
                  <a:schemeClr val="accent6">
                    <a:lumMod val="20000"/>
                    <a:lumOff val="80000"/>
                  </a:schemeClr>
                </a:solidFill>
              </a:rPr>
              <a:t>(objava november)</a:t>
            </a:r>
          </a:p>
          <a:p>
            <a:pPr algn="l"/>
            <a:r>
              <a:rPr lang="sl-SI" sz="2000" kern="0" dirty="0">
                <a:solidFill>
                  <a:schemeClr val="accent6">
                    <a:lumMod val="20000"/>
                    <a:lumOff val="80000"/>
                  </a:schemeClr>
                </a:solidFill>
              </a:rPr>
              <a:t>542 delitev, 61.000 ogledov</a:t>
            </a:r>
          </a:p>
        </p:txBody>
      </p:sp>
      <p:sp>
        <p:nvSpPr>
          <p:cNvPr id="12" name="Naslov 4">
            <a:extLst>
              <a:ext uri="{FF2B5EF4-FFF2-40B4-BE49-F238E27FC236}">
                <a16:creationId xmlns:a16="http://schemas.microsoft.com/office/drawing/2014/main" id="{7CE92CBC-E45C-45FF-918B-7A791275752B}"/>
              </a:ext>
            </a:extLst>
          </p:cNvPr>
          <p:cNvSpPr txBox="1">
            <a:spLocks/>
          </p:cNvSpPr>
          <p:nvPr/>
        </p:nvSpPr>
        <p:spPr bwMode="auto">
          <a:xfrm>
            <a:off x="13112" y="4365104"/>
            <a:ext cx="4303524" cy="4285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pPr algn="l"/>
            <a:r>
              <a:rPr lang="sl-SI" sz="2000" kern="0" dirty="0">
                <a:solidFill>
                  <a:schemeClr val="accent3"/>
                </a:solidFill>
              </a:rPr>
              <a:t>38.000 FB; 89.000 </a:t>
            </a:r>
            <a:r>
              <a:rPr lang="sl-SI" sz="2000" kern="0" dirty="0" err="1">
                <a:solidFill>
                  <a:schemeClr val="accent3"/>
                </a:solidFill>
              </a:rPr>
              <a:t>You</a:t>
            </a:r>
            <a:r>
              <a:rPr lang="sl-SI" sz="2000" kern="0" dirty="0">
                <a:solidFill>
                  <a:schemeClr val="accent3"/>
                </a:solidFill>
              </a:rPr>
              <a:t> Tube</a:t>
            </a:r>
          </a:p>
          <a:p>
            <a:pPr algn="l"/>
            <a:r>
              <a:rPr lang="sl-SI" sz="2000" b="0" kern="0" dirty="0">
                <a:solidFill>
                  <a:schemeClr val="accent3"/>
                </a:solidFill>
              </a:rPr>
              <a:t>(objava junij)</a:t>
            </a:r>
          </a:p>
        </p:txBody>
      </p:sp>
      <p:sp>
        <p:nvSpPr>
          <p:cNvPr id="13" name="Naslov 4">
            <a:extLst>
              <a:ext uri="{FF2B5EF4-FFF2-40B4-BE49-F238E27FC236}">
                <a16:creationId xmlns:a16="http://schemas.microsoft.com/office/drawing/2014/main" id="{350125C0-E024-433C-AB84-91918011E16C}"/>
              </a:ext>
            </a:extLst>
          </p:cNvPr>
          <p:cNvSpPr txBox="1">
            <a:spLocks/>
          </p:cNvSpPr>
          <p:nvPr/>
        </p:nvSpPr>
        <p:spPr bwMode="auto">
          <a:xfrm>
            <a:off x="13112" y="3464560"/>
            <a:ext cx="9117280" cy="46849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pPr algn="l"/>
            <a:r>
              <a:rPr lang="sl-SI" sz="1950" kern="0" dirty="0"/>
              <a:t>Portal 400.000+ obiska, FB 15.600 sledilcev </a:t>
            </a:r>
            <a:r>
              <a:rPr lang="sl-SI" sz="1950" b="0" kern="0" dirty="0"/>
              <a:t>(x3)</a:t>
            </a:r>
            <a:r>
              <a:rPr lang="sl-SI" sz="1950" kern="0" dirty="0"/>
              <a:t>, IG 15.700 </a:t>
            </a:r>
            <a:r>
              <a:rPr lang="sl-SI" sz="1950" b="0" kern="0" dirty="0"/>
              <a:t>(x2)</a:t>
            </a:r>
          </a:p>
        </p:txBody>
      </p:sp>
    </p:spTree>
    <p:extLst>
      <p:ext uri="{BB962C8B-B14F-4D97-AF65-F5344CB8AC3E}">
        <p14:creationId xmlns:p14="http://schemas.microsoft.com/office/powerpoint/2010/main" val="2851086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475656" y="332656"/>
            <a:ext cx="5976664" cy="803176"/>
          </a:xfrm>
        </p:spPr>
        <p:txBody>
          <a:bodyPr/>
          <a:lstStyle/>
          <a:p>
            <a:r>
              <a:rPr lang="sl-SI" dirty="0"/>
              <a:t>Tržne aktivnosti</a:t>
            </a:r>
            <a:endParaRPr lang="sl-SI" sz="2400" dirty="0"/>
          </a:p>
        </p:txBody>
      </p:sp>
      <p:sp>
        <p:nvSpPr>
          <p:cNvPr id="6" name="Označba mesta vsebine 5"/>
          <p:cNvSpPr>
            <a:spLocks noGrp="1"/>
          </p:cNvSpPr>
          <p:nvPr>
            <p:ph idx="1"/>
          </p:nvPr>
        </p:nvSpPr>
        <p:spPr>
          <a:xfrm>
            <a:off x="1691680" y="1412776"/>
            <a:ext cx="7416824" cy="4114800"/>
          </a:xfrm>
        </p:spPr>
        <p:txBody>
          <a:bodyPr/>
          <a:lstStyle/>
          <a:p>
            <a:r>
              <a:rPr lang="sl-SI" dirty="0"/>
              <a:t>24 mednarodnih borz in sejmov </a:t>
            </a:r>
            <a:r>
              <a:rPr lang="sl-SI" sz="2000" b="0" dirty="0"/>
              <a:t>(partnerstvo JA, poročila na netu)</a:t>
            </a:r>
          </a:p>
          <a:p>
            <a:r>
              <a:rPr lang="sl-SI" dirty="0"/>
              <a:t>PR: 110+ različnih novinarjev </a:t>
            </a:r>
          </a:p>
          <a:p>
            <a:r>
              <a:rPr lang="sl-SI" dirty="0"/>
              <a:t>Distribucija tiskovin </a:t>
            </a:r>
            <a:r>
              <a:rPr lang="sl-SI" b="0" dirty="0"/>
              <a:t>(</a:t>
            </a:r>
            <a:r>
              <a:rPr lang="sl-SI" b="0" u="sng" dirty="0"/>
              <a:t>+</a:t>
            </a:r>
            <a:r>
              <a:rPr lang="sl-SI" b="0" dirty="0"/>
              <a:t>250.000)</a:t>
            </a:r>
          </a:p>
          <a:p>
            <a:endParaRPr lang="sl-SI" dirty="0"/>
          </a:p>
          <a:p>
            <a:pPr marL="0" indent="0">
              <a:buNone/>
            </a:pPr>
            <a:r>
              <a:rPr lang="sl-SI" dirty="0">
                <a:solidFill>
                  <a:srgbClr val="C00000"/>
                </a:solidFill>
              </a:rPr>
              <a:t>=&gt; </a:t>
            </a:r>
            <a:r>
              <a:rPr lang="sl-SI" dirty="0" err="1">
                <a:solidFill>
                  <a:srgbClr val="C00000"/>
                </a:solidFill>
              </a:rPr>
              <a:t>Loney</a:t>
            </a:r>
            <a:r>
              <a:rPr lang="sl-SI" dirty="0">
                <a:solidFill>
                  <a:srgbClr val="C00000"/>
                </a:solidFill>
              </a:rPr>
              <a:t> Planet - JA </a:t>
            </a:r>
            <a:r>
              <a:rPr lang="sl-SI" dirty="0" err="1">
                <a:solidFill>
                  <a:srgbClr val="C00000"/>
                </a:solidFill>
              </a:rPr>
              <a:t>Best</a:t>
            </a:r>
            <a:r>
              <a:rPr lang="sl-SI" dirty="0">
                <a:solidFill>
                  <a:srgbClr val="C00000"/>
                </a:solidFill>
              </a:rPr>
              <a:t> Travel 2018 !!!</a:t>
            </a:r>
          </a:p>
        </p:txBody>
      </p:sp>
      <p:pic>
        <p:nvPicPr>
          <p:cNvPr id="4" name="Slika 3">
            <a:extLst>
              <a:ext uri="{FF2B5EF4-FFF2-40B4-BE49-F238E27FC236}">
                <a16:creationId xmlns:a16="http://schemas.microsoft.com/office/drawing/2014/main" id="{A792490E-744B-4ADD-8CB8-71B668DC962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843808" y="4149080"/>
            <a:ext cx="3456384" cy="1505239"/>
          </a:xfrm>
          <a:prstGeom prst="rect">
            <a:avLst/>
          </a:prstGeom>
        </p:spPr>
      </p:pic>
    </p:spTree>
    <p:extLst>
      <p:ext uri="{BB962C8B-B14F-4D97-AF65-F5344CB8AC3E}">
        <p14:creationId xmlns:p14="http://schemas.microsoft.com/office/powerpoint/2010/main" val="3672639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značba mesta vsebine 6">
            <a:extLst>
              <a:ext uri="{FF2B5EF4-FFF2-40B4-BE49-F238E27FC236}">
                <a16:creationId xmlns:a16="http://schemas.microsoft.com/office/drawing/2014/main" id="{9C9DE585-7925-4DAE-A06D-330818A40EA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933" y="0"/>
            <a:ext cx="2322820" cy="3411796"/>
          </a:xfrm>
        </p:spPr>
      </p:pic>
      <p:pic>
        <p:nvPicPr>
          <p:cNvPr id="9" name="Slika 8">
            <a:extLst>
              <a:ext uri="{FF2B5EF4-FFF2-40B4-BE49-F238E27FC236}">
                <a16:creationId xmlns:a16="http://schemas.microsoft.com/office/drawing/2014/main" id="{D200F8CE-DD4A-41A3-AF4E-50033A8CFC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6708" y="-30480"/>
            <a:ext cx="2466835" cy="3497417"/>
          </a:xfrm>
          <a:prstGeom prst="rect">
            <a:avLst/>
          </a:prstGeom>
        </p:spPr>
      </p:pic>
      <p:pic>
        <p:nvPicPr>
          <p:cNvPr id="19" name="Slika 18">
            <a:extLst>
              <a:ext uri="{FF2B5EF4-FFF2-40B4-BE49-F238E27FC236}">
                <a16:creationId xmlns:a16="http://schemas.microsoft.com/office/drawing/2014/main" id="{F526E7D6-1449-421E-8D6F-F05FFE9BAC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31" y="3429000"/>
            <a:ext cx="2335723" cy="3114297"/>
          </a:xfrm>
          <a:prstGeom prst="rect">
            <a:avLst/>
          </a:prstGeom>
        </p:spPr>
      </p:pic>
      <p:pic>
        <p:nvPicPr>
          <p:cNvPr id="21" name="Slika 20">
            <a:extLst>
              <a:ext uri="{FF2B5EF4-FFF2-40B4-BE49-F238E27FC236}">
                <a16:creationId xmlns:a16="http://schemas.microsoft.com/office/drawing/2014/main" id="{BC11DD44-BDD4-40DA-9A93-CFE8CFBC15F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39752" y="3429000"/>
            <a:ext cx="2322820" cy="3097093"/>
          </a:xfrm>
          <a:prstGeom prst="rect">
            <a:avLst/>
          </a:prstGeom>
        </p:spPr>
      </p:pic>
      <p:pic>
        <p:nvPicPr>
          <p:cNvPr id="25" name="Slika 24">
            <a:extLst>
              <a:ext uri="{FF2B5EF4-FFF2-40B4-BE49-F238E27FC236}">
                <a16:creationId xmlns:a16="http://schemas.microsoft.com/office/drawing/2014/main" id="{693DFEFE-1EF6-4E0E-9E81-22DBB961FB9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92407" y="0"/>
            <a:ext cx="4451593" cy="3497417"/>
          </a:xfrm>
          <a:prstGeom prst="rect">
            <a:avLst/>
          </a:prstGeom>
        </p:spPr>
      </p:pic>
      <p:sp>
        <p:nvSpPr>
          <p:cNvPr id="5" name="Naslov 4"/>
          <p:cNvSpPr>
            <a:spLocks noGrp="1"/>
          </p:cNvSpPr>
          <p:nvPr>
            <p:ph type="title"/>
          </p:nvPr>
        </p:nvSpPr>
        <p:spPr>
          <a:xfrm>
            <a:off x="5543600" y="548680"/>
            <a:ext cx="3600400" cy="620688"/>
          </a:xfrm>
        </p:spPr>
        <p:txBody>
          <a:bodyPr/>
          <a:lstStyle/>
          <a:p>
            <a:r>
              <a:rPr lang="sl-SI" dirty="0"/>
              <a:t>Novi materiali</a:t>
            </a:r>
            <a:endParaRPr lang="sl-SI" sz="2400" dirty="0"/>
          </a:p>
        </p:txBody>
      </p:sp>
      <p:pic>
        <p:nvPicPr>
          <p:cNvPr id="3" name="Slika 2">
            <a:extLst>
              <a:ext uri="{FF2B5EF4-FFF2-40B4-BE49-F238E27FC236}">
                <a16:creationId xmlns:a16="http://schemas.microsoft.com/office/drawing/2014/main" id="{BDDAC911-1208-48D5-8737-F4B7C43DCFE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88353" y="3429000"/>
            <a:ext cx="2335723" cy="3114297"/>
          </a:xfrm>
          <a:prstGeom prst="rect">
            <a:avLst/>
          </a:prstGeom>
        </p:spPr>
      </p:pic>
      <p:pic>
        <p:nvPicPr>
          <p:cNvPr id="4" name="Slika 3">
            <a:extLst>
              <a:ext uri="{FF2B5EF4-FFF2-40B4-BE49-F238E27FC236}">
                <a16:creationId xmlns:a16="http://schemas.microsoft.com/office/drawing/2014/main" id="{18ABC802-177C-4490-85A0-B2A935BD12DF}"/>
              </a:ext>
            </a:extLst>
          </p:cNvPr>
          <p:cNvPicPr>
            <a:picLocks noChangeAspect="1"/>
          </p:cNvPicPr>
          <p:nvPr/>
        </p:nvPicPr>
        <p:blipFill>
          <a:blip r:embed="rId8"/>
          <a:stretch>
            <a:fillRect/>
          </a:stretch>
        </p:blipFill>
        <p:spPr>
          <a:xfrm>
            <a:off x="6998644" y="3482178"/>
            <a:ext cx="2145355" cy="3061120"/>
          </a:xfrm>
          <a:prstGeom prst="rect">
            <a:avLst/>
          </a:prstGeom>
        </p:spPr>
      </p:pic>
    </p:spTree>
    <p:extLst>
      <p:ext uri="{BB962C8B-B14F-4D97-AF65-F5344CB8AC3E}">
        <p14:creationId xmlns:p14="http://schemas.microsoft.com/office/powerpoint/2010/main" val="1687257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91680" y="260648"/>
            <a:ext cx="6766520" cy="1143000"/>
          </a:xfrm>
        </p:spPr>
        <p:txBody>
          <a:bodyPr/>
          <a:lstStyle/>
          <a:p>
            <a:r>
              <a:rPr lang="sl-SI" dirty="0"/>
              <a:t>Agencijska dejavnost</a:t>
            </a:r>
          </a:p>
        </p:txBody>
      </p:sp>
      <p:graphicFrame>
        <p:nvGraphicFramePr>
          <p:cNvPr id="4" name="Označba mesta vsebine 3">
            <a:extLst>
              <a:ext uri="{FF2B5EF4-FFF2-40B4-BE49-F238E27FC236}">
                <a16:creationId xmlns:a16="http://schemas.microsoft.com/office/drawing/2014/main" id="{6D033EC6-8B1F-42ED-AA71-FEFB9E66CC4D}"/>
              </a:ext>
            </a:extLst>
          </p:cNvPr>
          <p:cNvGraphicFramePr>
            <a:graphicFrameLocks noGrp="1"/>
          </p:cNvGraphicFramePr>
          <p:nvPr>
            <p:ph idx="1"/>
            <p:extLst>
              <p:ext uri="{D42A27DB-BD31-4B8C-83A1-F6EECF244321}">
                <p14:modId xmlns:p14="http://schemas.microsoft.com/office/powerpoint/2010/main" val="1322952993"/>
              </p:ext>
            </p:extLst>
          </p:nvPr>
        </p:nvGraphicFramePr>
        <p:xfrm>
          <a:off x="1692275" y="1981200"/>
          <a:ext cx="7343775" cy="1584960"/>
        </p:xfrm>
        <a:graphic>
          <a:graphicData uri="http://schemas.openxmlformats.org/drawingml/2006/table">
            <a:tbl>
              <a:tblPr firstRow="1" bandRow="1">
                <a:tableStyleId>{5C22544A-7EE6-4342-B048-85BDC9FD1C3A}</a:tableStyleId>
              </a:tblPr>
              <a:tblGrid>
                <a:gridCol w="2447925">
                  <a:extLst>
                    <a:ext uri="{9D8B030D-6E8A-4147-A177-3AD203B41FA5}">
                      <a16:colId xmlns:a16="http://schemas.microsoft.com/office/drawing/2014/main" val="3034344504"/>
                    </a:ext>
                  </a:extLst>
                </a:gridCol>
                <a:gridCol w="2447925">
                  <a:extLst>
                    <a:ext uri="{9D8B030D-6E8A-4147-A177-3AD203B41FA5}">
                      <a16:colId xmlns:a16="http://schemas.microsoft.com/office/drawing/2014/main" val="1631116250"/>
                    </a:ext>
                  </a:extLst>
                </a:gridCol>
                <a:gridCol w="2447925">
                  <a:extLst>
                    <a:ext uri="{9D8B030D-6E8A-4147-A177-3AD203B41FA5}">
                      <a16:colId xmlns:a16="http://schemas.microsoft.com/office/drawing/2014/main" val="1632592700"/>
                    </a:ext>
                  </a:extLst>
                </a:gridCol>
              </a:tblGrid>
              <a:tr h="370840">
                <a:tc>
                  <a:txBody>
                    <a:bodyPr/>
                    <a:lstStyle/>
                    <a:p>
                      <a:r>
                        <a:rPr lang="sl-SI" sz="2000" dirty="0"/>
                        <a:t>Program</a:t>
                      </a:r>
                    </a:p>
                  </a:txBody>
                  <a:tcPr>
                    <a:solidFill>
                      <a:schemeClr val="accent3">
                        <a:lumMod val="25000"/>
                      </a:schemeClr>
                    </a:solidFill>
                  </a:tcPr>
                </a:tc>
                <a:tc>
                  <a:txBody>
                    <a:bodyPr/>
                    <a:lstStyle/>
                    <a:p>
                      <a:pPr algn="ctr"/>
                      <a:r>
                        <a:rPr lang="sl-SI" sz="2000" dirty="0"/>
                        <a:t>Rezervacije</a:t>
                      </a:r>
                    </a:p>
                  </a:txBody>
                  <a:tcPr>
                    <a:solidFill>
                      <a:schemeClr val="accent3">
                        <a:lumMod val="25000"/>
                      </a:schemeClr>
                    </a:solidFill>
                  </a:tcPr>
                </a:tc>
                <a:tc>
                  <a:txBody>
                    <a:bodyPr/>
                    <a:lstStyle/>
                    <a:p>
                      <a:pPr algn="ctr"/>
                      <a:r>
                        <a:rPr lang="sl-SI" sz="2000" dirty="0"/>
                        <a:t>Nočitve</a:t>
                      </a:r>
                    </a:p>
                  </a:txBody>
                  <a:tcPr>
                    <a:solidFill>
                      <a:schemeClr val="accent3">
                        <a:lumMod val="25000"/>
                      </a:schemeClr>
                    </a:solidFill>
                  </a:tcPr>
                </a:tc>
                <a:extLst>
                  <a:ext uri="{0D108BD9-81ED-4DB2-BD59-A6C34878D82A}">
                    <a16:rowId xmlns:a16="http://schemas.microsoft.com/office/drawing/2014/main" val="1499534928"/>
                  </a:ext>
                </a:extLst>
              </a:tr>
              <a:tr h="370840">
                <a:tc>
                  <a:txBody>
                    <a:bodyPr/>
                    <a:lstStyle/>
                    <a:p>
                      <a:r>
                        <a:rPr lang="sl-SI" sz="2000" dirty="0" err="1">
                          <a:latin typeface="+mn-lt"/>
                        </a:rPr>
                        <a:t>Feratel</a:t>
                      </a:r>
                      <a:r>
                        <a:rPr lang="sl-SI" sz="2000" dirty="0">
                          <a:latin typeface="+mn-lt"/>
                        </a:rPr>
                        <a:t> RS</a:t>
                      </a:r>
                    </a:p>
                  </a:txBody>
                  <a:tcP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1.107</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8.208</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459288909"/>
                  </a:ext>
                </a:extLst>
              </a:tr>
              <a:tr h="370840">
                <a:tc>
                  <a:txBody>
                    <a:bodyPr/>
                    <a:lstStyle/>
                    <a:p>
                      <a:r>
                        <a:rPr lang="sl-SI" sz="2000" dirty="0">
                          <a:latin typeface="+mn-lt"/>
                        </a:rPr>
                        <a:t>Alpe Adria Trail</a:t>
                      </a:r>
                    </a:p>
                  </a:txBody>
                  <a:tcP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261</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3.376</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4117424469"/>
                  </a:ext>
                </a:extLst>
              </a:tr>
              <a:tr h="370840">
                <a:tc>
                  <a:txBody>
                    <a:bodyPr/>
                    <a:lstStyle/>
                    <a:p>
                      <a:r>
                        <a:rPr lang="sl-SI" sz="2000" b="1" dirty="0">
                          <a:latin typeface="+mn-lt"/>
                        </a:rPr>
                        <a:t>SKUPAJ</a:t>
                      </a:r>
                    </a:p>
                  </a:txBody>
                  <a:tcPr/>
                </a:tc>
                <a:tc>
                  <a:txBody>
                    <a:bodyPr/>
                    <a:lstStyle/>
                    <a:p>
                      <a:pPr algn="ctr"/>
                      <a:r>
                        <a:rPr lang="sl-SI" sz="2000" b="1" dirty="0">
                          <a:latin typeface="+mn-lt"/>
                        </a:rPr>
                        <a:t>1.361</a:t>
                      </a:r>
                    </a:p>
                  </a:txBody>
                  <a:tcPr/>
                </a:tc>
                <a:tc>
                  <a:txBody>
                    <a:bodyPr/>
                    <a:lstStyle/>
                    <a:p>
                      <a:pPr algn="ctr"/>
                      <a:r>
                        <a:rPr lang="sl-SI" sz="2000" b="1" dirty="0">
                          <a:latin typeface="+mn-lt"/>
                        </a:rPr>
                        <a:t>11.584</a:t>
                      </a:r>
                    </a:p>
                  </a:txBody>
                  <a:tcPr/>
                </a:tc>
                <a:extLst>
                  <a:ext uri="{0D108BD9-81ED-4DB2-BD59-A6C34878D82A}">
                    <a16:rowId xmlns:a16="http://schemas.microsoft.com/office/drawing/2014/main" val="1396805840"/>
                  </a:ext>
                </a:extLst>
              </a:tr>
            </a:tbl>
          </a:graphicData>
        </a:graphic>
      </p:graphicFrame>
      <p:sp>
        <p:nvSpPr>
          <p:cNvPr id="7" name="Označba mesta vsebine 5">
            <a:extLst>
              <a:ext uri="{FF2B5EF4-FFF2-40B4-BE49-F238E27FC236}">
                <a16:creationId xmlns:a16="http://schemas.microsoft.com/office/drawing/2014/main" id="{452BD3CD-CB94-48E2-A1B1-4BAECE0B1621}"/>
              </a:ext>
            </a:extLst>
          </p:cNvPr>
          <p:cNvSpPr txBox="1">
            <a:spLocks/>
          </p:cNvSpPr>
          <p:nvPr/>
        </p:nvSpPr>
        <p:spPr bwMode="auto">
          <a:xfrm>
            <a:off x="1691680" y="4143712"/>
            <a:ext cx="7200800" cy="17335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b="1">
                <a:solidFill>
                  <a:srgbClr val="09626B"/>
                </a:solidFill>
                <a:latin typeface="+mn-lt"/>
                <a:ea typeface="+mn-ea"/>
                <a:cs typeface="+mn-cs"/>
              </a:defRPr>
            </a:lvl1pPr>
            <a:lvl2pPr marL="742950" indent="-285750" algn="l" rtl="0" eaLnBrk="0" fontAlgn="base" hangingPunct="0">
              <a:spcBef>
                <a:spcPct val="20000"/>
              </a:spcBef>
              <a:spcAft>
                <a:spcPct val="0"/>
              </a:spcAft>
              <a:buChar char="–"/>
              <a:defRPr sz="2400">
                <a:solidFill>
                  <a:srgbClr val="09626B"/>
                </a:solidFill>
                <a:latin typeface="+mn-lt"/>
              </a:defRPr>
            </a:lvl2pPr>
            <a:lvl3pPr marL="1143000" indent="-228600" algn="l" rtl="0" eaLnBrk="0" fontAlgn="base" hangingPunct="0">
              <a:spcBef>
                <a:spcPct val="20000"/>
              </a:spcBef>
              <a:spcAft>
                <a:spcPct val="0"/>
              </a:spcAft>
              <a:buChar char="•"/>
              <a:defRPr sz="2000">
                <a:solidFill>
                  <a:srgbClr val="09626B"/>
                </a:solidFill>
                <a:latin typeface="+mn-lt"/>
              </a:defRPr>
            </a:lvl3pPr>
            <a:lvl4pPr marL="1600200" indent="-228600" algn="l" rtl="0" eaLnBrk="0" fontAlgn="base" hangingPunct="0">
              <a:spcBef>
                <a:spcPct val="20000"/>
              </a:spcBef>
              <a:spcAft>
                <a:spcPct val="0"/>
              </a:spcAft>
              <a:buChar char="–"/>
              <a:defRPr>
                <a:solidFill>
                  <a:srgbClr val="09626B"/>
                </a:solidFill>
                <a:latin typeface="+mn-lt"/>
              </a:defRPr>
            </a:lvl4pPr>
            <a:lvl5pPr marL="2057400" indent="-228600" algn="l" rtl="0" eaLnBrk="0" fontAlgn="base" hangingPunct="0">
              <a:spcBef>
                <a:spcPct val="20000"/>
              </a:spcBef>
              <a:spcAft>
                <a:spcPct val="0"/>
              </a:spcAft>
              <a:buChar char="»"/>
              <a:defRPr>
                <a:solidFill>
                  <a:srgbClr val="09626B"/>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r>
              <a:rPr lang="sl-SI" kern="0" dirty="0"/>
              <a:t>Število rezervacij v </a:t>
            </a:r>
            <a:r>
              <a:rPr lang="sl-SI" kern="0" dirty="0" err="1"/>
              <a:t>TICih</a:t>
            </a:r>
            <a:r>
              <a:rPr lang="sl-SI" kern="0" dirty="0"/>
              <a:t> se zmanjšuje</a:t>
            </a:r>
          </a:p>
          <a:p>
            <a:r>
              <a:rPr lang="sl-SI" kern="0" dirty="0"/>
              <a:t>AAT +40%</a:t>
            </a:r>
          </a:p>
          <a:p>
            <a:r>
              <a:rPr lang="sl-SI" kern="0" dirty="0"/>
              <a:t>Ocena vseh AAT rezervacij x3</a:t>
            </a:r>
            <a:endParaRPr lang="sl-SI" sz="2000" b="0" kern="0" dirty="0"/>
          </a:p>
        </p:txBody>
      </p:sp>
    </p:spTree>
    <p:extLst>
      <p:ext uri="{BB962C8B-B14F-4D97-AF65-F5344CB8AC3E}">
        <p14:creationId xmlns:p14="http://schemas.microsoft.com/office/powerpoint/2010/main" val="1139271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61862" y="476672"/>
            <a:ext cx="6294514" cy="856828"/>
          </a:xfrm>
        </p:spPr>
        <p:txBody>
          <a:bodyPr/>
          <a:lstStyle/>
          <a:p>
            <a:r>
              <a:rPr lang="sl-SI"/>
              <a:t>Infrastruktura</a:t>
            </a:r>
            <a:endParaRPr lang="sl-SI" sz="2400" dirty="0"/>
          </a:p>
        </p:txBody>
      </p:sp>
      <p:sp>
        <p:nvSpPr>
          <p:cNvPr id="6" name="Označba mesta vsebine 5"/>
          <p:cNvSpPr>
            <a:spLocks noGrp="1"/>
          </p:cNvSpPr>
          <p:nvPr>
            <p:ph idx="1"/>
          </p:nvPr>
        </p:nvSpPr>
        <p:spPr>
          <a:xfrm>
            <a:off x="1727176" y="1700808"/>
            <a:ext cx="7416824" cy="4536504"/>
          </a:xfrm>
        </p:spPr>
        <p:txBody>
          <a:bodyPr/>
          <a:lstStyle/>
          <a:p>
            <a:r>
              <a:rPr lang="sl-SI" dirty="0"/>
              <a:t>Bovec: 150 km poti, Fort Herman, </a:t>
            </a:r>
            <a:r>
              <a:rPr lang="sl-SI" dirty="0" err="1"/>
              <a:t>Virje</a:t>
            </a:r>
            <a:r>
              <a:rPr lang="sl-SI" dirty="0"/>
              <a:t>, </a:t>
            </a:r>
            <a:r>
              <a:rPr lang="sl-SI" dirty="0" err="1"/>
              <a:t>Stergulčeva</a:t>
            </a:r>
            <a:r>
              <a:rPr lang="sl-SI" dirty="0"/>
              <a:t> hiša </a:t>
            </a:r>
            <a:r>
              <a:rPr lang="sl-SI" sz="2000" b="0" dirty="0"/>
              <a:t>(do nov.)</a:t>
            </a:r>
            <a:r>
              <a:rPr lang="sl-SI" dirty="0"/>
              <a:t>, ski bus, </a:t>
            </a:r>
          </a:p>
          <a:p>
            <a:r>
              <a:rPr lang="sl-SI" dirty="0"/>
              <a:t>Kobarid: Hop on hop </a:t>
            </a:r>
            <a:r>
              <a:rPr lang="sl-SI" dirty="0" err="1"/>
              <a:t>off</a:t>
            </a:r>
            <a:r>
              <a:rPr lang="sl-SI" dirty="0"/>
              <a:t> - sodelovanje</a:t>
            </a:r>
          </a:p>
          <a:p>
            <a:r>
              <a:rPr lang="sl-SI" dirty="0"/>
              <a:t>Tolmin:</a:t>
            </a:r>
          </a:p>
          <a:p>
            <a:pPr lvl="1"/>
            <a:r>
              <a:rPr lang="sl-SI" dirty="0"/>
              <a:t>Tolminska korita</a:t>
            </a:r>
            <a:br>
              <a:rPr lang="sl-SI" dirty="0"/>
            </a:br>
            <a:r>
              <a:rPr lang="sl-SI" dirty="0"/>
              <a:t>72.861 </a:t>
            </a:r>
            <a:r>
              <a:rPr lang="sl-SI" dirty="0" err="1"/>
              <a:t>pax</a:t>
            </a:r>
            <a:r>
              <a:rPr lang="sl-SI" dirty="0"/>
              <a:t>, </a:t>
            </a:r>
            <a:r>
              <a:rPr lang="sl-SI" sz="2000" dirty="0"/>
              <a:t>(+30%)</a:t>
            </a:r>
          </a:p>
          <a:p>
            <a:pPr lvl="1"/>
            <a:r>
              <a:rPr lang="sl-SI" dirty="0"/>
              <a:t>Javorca 8.439 </a:t>
            </a:r>
            <a:r>
              <a:rPr lang="sl-SI" sz="2000" dirty="0"/>
              <a:t>(+20%) </a:t>
            </a:r>
          </a:p>
          <a:p>
            <a:pPr lvl="1"/>
            <a:r>
              <a:rPr lang="sl-SI" dirty="0"/>
              <a:t>uvajanje javnega prevoza</a:t>
            </a:r>
            <a:br>
              <a:rPr lang="sl-SI" dirty="0"/>
            </a:br>
            <a:r>
              <a:rPr lang="sl-SI" dirty="0"/>
              <a:t>4.268 </a:t>
            </a:r>
            <a:r>
              <a:rPr lang="sl-SI" dirty="0" err="1"/>
              <a:t>pax</a:t>
            </a:r>
            <a:r>
              <a:rPr lang="sl-SI" dirty="0"/>
              <a:t> </a:t>
            </a:r>
            <a:r>
              <a:rPr lang="sl-SI" sz="2000" dirty="0"/>
              <a:t>(x3)</a:t>
            </a:r>
          </a:p>
          <a:p>
            <a:pPr marL="457200" lvl="1" indent="0">
              <a:buNone/>
            </a:pPr>
            <a:endParaRPr lang="sl-SI" sz="2000" dirty="0"/>
          </a:p>
          <a:p>
            <a:pPr lvl="1"/>
            <a:endParaRPr lang="sl-SI" dirty="0"/>
          </a:p>
          <a:p>
            <a:pPr marL="457200" lvl="1" indent="0">
              <a:buNone/>
            </a:pPr>
            <a:endParaRPr lang="sl-SI" dirty="0"/>
          </a:p>
        </p:txBody>
      </p:sp>
      <p:pic>
        <p:nvPicPr>
          <p:cNvPr id="15" name="Slika 14">
            <a:extLst>
              <a:ext uri="{FF2B5EF4-FFF2-40B4-BE49-F238E27FC236}">
                <a16:creationId xmlns:a16="http://schemas.microsoft.com/office/drawing/2014/main" id="{6B8EE6CC-A01B-4507-AF09-85F0D0BAFE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92280" y="3500298"/>
            <a:ext cx="1516875" cy="1656894"/>
          </a:xfrm>
          <a:prstGeom prst="rect">
            <a:avLst/>
          </a:prstGeom>
        </p:spPr>
      </p:pic>
    </p:spTree>
    <p:extLst>
      <p:ext uri="{BB962C8B-B14F-4D97-AF65-F5344CB8AC3E}">
        <p14:creationId xmlns:p14="http://schemas.microsoft.com/office/powerpoint/2010/main" val="1313465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61862" y="190500"/>
            <a:ext cx="7416824" cy="1143000"/>
          </a:xfrm>
        </p:spPr>
        <p:txBody>
          <a:bodyPr/>
          <a:lstStyle/>
          <a:p>
            <a:r>
              <a:rPr lang="sl-SI" dirty="0"/>
              <a:t>Prireditve</a:t>
            </a:r>
            <a:endParaRPr lang="sl-SI" sz="2400" dirty="0"/>
          </a:p>
        </p:txBody>
      </p:sp>
      <p:sp>
        <p:nvSpPr>
          <p:cNvPr id="6" name="Označba mesta vsebine 5"/>
          <p:cNvSpPr>
            <a:spLocks noGrp="1"/>
          </p:cNvSpPr>
          <p:nvPr>
            <p:ph idx="1"/>
          </p:nvPr>
        </p:nvSpPr>
        <p:spPr>
          <a:xfrm>
            <a:off x="2075654" y="1412776"/>
            <a:ext cx="6589240" cy="4536504"/>
          </a:xfrm>
        </p:spPr>
        <p:txBody>
          <a:bodyPr/>
          <a:lstStyle/>
          <a:p>
            <a:r>
              <a:rPr lang="sl-SI" dirty="0"/>
              <a:t>Novo leto Bovec</a:t>
            </a:r>
          </a:p>
          <a:p>
            <a:r>
              <a:rPr lang="sl-SI" dirty="0"/>
              <a:t>Festival pohodništva</a:t>
            </a:r>
          </a:p>
          <a:p>
            <a:r>
              <a:rPr lang="sl-SI" dirty="0" err="1"/>
              <a:t>Jestival</a:t>
            </a:r>
            <a:endParaRPr lang="sl-SI" dirty="0"/>
          </a:p>
          <a:p>
            <a:r>
              <a:rPr lang="sl-SI" dirty="0"/>
              <a:t>Partnerski dogodki:</a:t>
            </a:r>
          </a:p>
          <a:p>
            <a:pPr lvl="1"/>
            <a:r>
              <a:rPr lang="sl-SI" dirty="0" err="1"/>
              <a:t>Orkesterkamp</a:t>
            </a:r>
            <a:endParaRPr lang="sl-SI" dirty="0"/>
          </a:p>
          <a:p>
            <a:pPr lvl="1"/>
            <a:r>
              <a:rPr lang="sl-SI" dirty="0"/>
              <a:t>Bovec Maraton</a:t>
            </a:r>
          </a:p>
          <a:p>
            <a:pPr lvl="1"/>
            <a:r>
              <a:rPr lang="sl-SI" dirty="0"/>
              <a:t>Soča </a:t>
            </a:r>
            <a:r>
              <a:rPr lang="sl-SI" dirty="0" err="1"/>
              <a:t>Outdoor</a:t>
            </a:r>
            <a:r>
              <a:rPr lang="sl-SI" dirty="0"/>
              <a:t> festival</a:t>
            </a:r>
          </a:p>
          <a:p>
            <a:pPr lvl="1"/>
            <a:r>
              <a:rPr lang="sl-SI" dirty="0"/>
              <a:t>GM4O</a:t>
            </a:r>
          </a:p>
          <a:p>
            <a:pPr lvl="1"/>
            <a:r>
              <a:rPr lang="sl-SI" dirty="0"/>
              <a:t>EU jadralno </a:t>
            </a:r>
            <a:r>
              <a:rPr lang="sl-SI" dirty="0" err="1"/>
              <a:t>prevenstvo</a:t>
            </a:r>
            <a:endParaRPr lang="sl-SI" dirty="0"/>
          </a:p>
          <a:p>
            <a:pPr lvl="1"/>
            <a:r>
              <a:rPr lang="sl-SI" dirty="0"/>
              <a:t>Praznik luči in </a:t>
            </a:r>
            <a:r>
              <a:rPr lang="sl-SI" dirty="0" err="1"/>
              <a:t>frike</a:t>
            </a:r>
            <a:endParaRPr lang="sl-SI" dirty="0"/>
          </a:p>
          <a:p>
            <a:pPr lvl="1"/>
            <a:r>
              <a:rPr lang="sl-SI" dirty="0"/>
              <a:t>…</a:t>
            </a:r>
          </a:p>
          <a:p>
            <a:endParaRPr lang="sl-SI" dirty="0"/>
          </a:p>
          <a:p>
            <a:pPr lvl="1"/>
            <a:endParaRPr lang="sl-SI" dirty="0"/>
          </a:p>
        </p:txBody>
      </p:sp>
    </p:spTree>
    <p:extLst>
      <p:ext uri="{BB962C8B-B14F-4D97-AF65-F5344CB8AC3E}">
        <p14:creationId xmlns:p14="http://schemas.microsoft.com/office/powerpoint/2010/main" val="190022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značba mesta vsebine 6">
            <a:extLst>
              <a:ext uri="{FF2B5EF4-FFF2-40B4-BE49-F238E27FC236}">
                <a16:creationId xmlns:a16="http://schemas.microsoft.com/office/drawing/2014/main" id="{2749388A-0DFA-4240-B239-FBBCA68CA2A9}"/>
              </a:ext>
            </a:extLst>
          </p:cNvPr>
          <p:cNvGraphicFramePr>
            <a:graphicFrameLocks noGrp="1"/>
          </p:cNvGraphicFramePr>
          <p:nvPr>
            <p:ph idx="1"/>
            <p:extLst>
              <p:ext uri="{D42A27DB-BD31-4B8C-83A1-F6EECF244321}">
                <p14:modId xmlns:p14="http://schemas.microsoft.com/office/powerpoint/2010/main" val="148370515"/>
              </p:ext>
            </p:extLst>
          </p:nvPr>
        </p:nvGraphicFramePr>
        <p:xfrm>
          <a:off x="2419428" y="2060848"/>
          <a:ext cx="6611897" cy="41148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Tabela 4">
            <a:extLst>
              <a:ext uri="{FF2B5EF4-FFF2-40B4-BE49-F238E27FC236}">
                <a16:creationId xmlns:a16="http://schemas.microsoft.com/office/drawing/2014/main" id="{AB7F1D09-D815-4000-AF77-87B0DFFE04CB}"/>
              </a:ext>
            </a:extLst>
          </p:cNvPr>
          <p:cNvGraphicFramePr>
            <a:graphicFrameLocks noGrp="1"/>
          </p:cNvGraphicFramePr>
          <p:nvPr>
            <p:extLst>
              <p:ext uri="{D42A27DB-BD31-4B8C-83A1-F6EECF244321}">
                <p14:modId xmlns:p14="http://schemas.microsoft.com/office/powerpoint/2010/main" val="2713766956"/>
              </p:ext>
            </p:extLst>
          </p:nvPr>
        </p:nvGraphicFramePr>
        <p:xfrm>
          <a:off x="1691681" y="147148"/>
          <a:ext cx="7343772" cy="1481650"/>
        </p:xfrm>
        <a:graphic>
          <a:graphicData uri="http://schemas.openxmlformats.org/drawingml/2006/table">
            <a:tbl>
              <a:tblPr firstRow="1" firstCol="1" bandRow="1">
                <a:tableStyleId>{5C22544A-7EE6-4342-B048-85BDC9FD1C3A}</a:tableStyleId>
              </a:tblPr>
              <a:tblGrid>
                <a:gridCol w="792087">
                  <a:extLst>
                    <a:ext uri="{9D8B030D-6E8A-4147-A177-3AD203B41FA5}">
                      <a16:colId xmlns:a16="http://schemas.microsoft.com/office/drawing/2014/main" val="1160252911"/>
                    </a:ext>
                  </a:extLst>
                </a:gridCol>
                <a:gridCol w="676826">
                  <a:extLst>
                    <a:ext uri="{9D8B030D-6E8A-4147-A177-3AD203B41FA5}">
                      <a16:colId xmlns:a16="http://schemas.microsoft.com/office/drawing/2014/main" val="561781554"/>
                    </a:ext>
                  </a:extLst>
                </a:gridCol>
                <a:gridCol w="691816">
                  <a:extLst>
                    <a:ext uri="{9D8B030D-6E8A-4147-A177-3AD203B41FA5}">
                      <a16:colId xmlns:a16="http://schemas.microsoft.com/office/drawing/2014/main" val="1228874674"/>
                    </a:ext>
                  </a:extLst>
                </a:gridCol>
                <a:gridCol w="777098">
                  <a:extLst>
                    <a:ext uri="{9D8B030D-6E8A-4147-A177-3AD203B41FA5}">
                      <a16:colId xmlns:a16="http://schemas.microsoft.com/office/drawing/2014/main" val="3023796623"/>
                    </a:ext>
                  </a:extLst>
                </a:gridCol>
                <a:gridCol w="691816">
                  <a:extLst>
                    <a:ext uri="{9D8B030D-6E8A-4147-A177-3AD203B41FA5}">
                      <a16:colId xmlns:a16="http://schemas.microsoft.com/office/drawing/2014/main" val="3371217298"/>
                    </a:ext>
                  </a:extLst>
                </a:gridCol>
                <a:gridCol w="777098">
                  <a:extLst>
                    <a:ext uri="{9D8B030D-6E8A-4147-A177-3AD203B41FA5}">
                      <a16:colId xmlns:a16="http://schemas.microsoft.com/office/drawing/2014/main" val="552107912"/>
                    </a:ext>
                  </a:extLst>
                </a:gridCol>
                <a:gridCol w="691816">
                  <a:extLst>
                    <a:ext uri="{9D8B030D-6E8A-4147-A177-3AD203B41FA5}">
                      <a16:colId xmlns:a16="http://schemas.microsoft.com/office/drawing/2014/main" val="3879231556"/>
                    </a:ext>
                  </a:extLst>
                </a:gridCol>
                <a:gridCol w="776301">
                  <a:extLst>
                    <a:ext uri="{9D8B030D-6E8A-4147-A177-3AD203B41FA5}">
                      <a16:colId xmlns:a16="http://schemas.microsoft.com/office/drawing/2014/main" val="1427380914"/>
                    </a:ext>
                  </a:extLst>
                </a:gridCol>
                <a:gridCol w="691816">
                  <a:extLst>
                    <a:ext uri="{9D8B030D-6E8A-4147-A177-3AD203B41FA5}">
                      <a16:colId xmlns:a16="http://schemas.microsoft.com/office/drawing/2014/main" val="304992991"/>
                    </a:ext>
                  </a:extLst>
                </a:gridCol>
                <a:gridCol w="777098">
                  <a:extLst>
                    <a:ext uri="{9D8B030D-6E8A-4147-A177-3AD203B41FA5}">
                      <a16:colId xmlns:a16="http://schemas.microsoft.com/office/drawing/2014/main" val="1142119357"/>
                    </a:ext>
                  </a:extLst>
                </a:gridCol>
              </a:tblGrid>
              <a:tr h="296330">
                <a:tc>
                  <a:txBody>
                    <a:bodyPr/>
                    <a:lstStyle/>
                    <a:p>
                      <a:pPr algn="l">
                        <a:spcAft>
                          <a:spcPts val="0"/>
                        </a:spcAft>
                      </a:pPr>
                      <a:r>
                        <a:rPr lang="x-none" sz="1000" dirty="0">
                          <a:effectLst/>
                        </a:rPr>
                        <a:t>NOČITVE</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2010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2012</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2013</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2014</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2018</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extLst>
                  <a:ext uri="{0D108BD9-81ED-4DB2-BD59-A6C34878D82A}">
                    <a16:rowId xmlns:a16="http://schemas.microsoft.com/office/drawing/2014/main" val="1610900160"/>
                  </a:ext>
                </a:extLst>
              </a:tr>
              <a:tr h="296330">
                <a:tc>
                  <a:txBody>
                    <a:bodyPr/>
                    <a:lstStyle/>
                    <a:p>
                      <a:pPr algn="l">
                        <a:spcAft>
                          <a:spcPts val="0"/>
                        </a:spcAft>
                      </a:pPr>
                      <a:r>
                        <a:rPr lang="x-none" sz="1100">
                          <a:effectLst/>
                        </a:rPr>
                        <a:t>Bovec</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185.830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224.185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214.867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203.829</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162.568</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226.402</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275.896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350.396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416.561</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613996209"/>
                  </a:ext>
                </a:extLst>
              </a:tr>
              <a:tr h="296330">
                <a:tc>
                  <a:txBody>
                    <a:bodyPr/>
                    <a:lstStyle/>
                    <a:p>
                      <a:pPr algn="l">
                        <a:spcAft>
                          <a:spcPts val="0"/>
                        </a:spcAft>
                      </a:pPr>
                      <a:r>
                        <a:rPr lang="x-none" sz="1100">
                          <a:effectLst/>
                        </a:rPr>
                        <a:t>Kobarid</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80.169</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94.114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98.830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99.766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89.720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111.315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118.921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153.281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182.902</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982911127"/>
                  </a:ext>
                </a:extLst>
              </a:tr>
              <a:tr h="296330">
                <a:tc>
                  <a:txBody>
                    <a:bodyPr/>
                    <a:lstStyle/>
                    <a:p>
                      <a:pPr algn="l">
                        <a:spcAft>
                          <a:spcPts val="0"/>
                        </a:spcAft>
                      </a:pPr>
                      <a:r>
                        <a:rPr lang="x-none" sz="1100">
                          <a:effectLst/>
                        </a:rPr>
                        <a:t>Tolmin</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39.101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47.275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52.110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60.265</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67.184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78.357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86.976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115.000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140.804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2822476849"/>
                  </a:ext>
                </a:extLst>
              </a:tr>
              <a:tr h="296330">
                <a:tc>
                  <a:txBody>
                    <a:bodyPr/>
                    <a:lstStyle/>
                    <a:p>
                      <a:pPr algn="l">
                        <a:spcAft>
                          <a:spcPts val="0"/>
                        </a:spcAft>
                      </a:pPr>
                      <a:r>
                        <a:rPr lang="x-none" sz="1100" dirty="0">
                          <a:effectLst/>
                        </a:rPr>
                        <a:t>Dolina S.</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305.100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365.574</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365.807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363.860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319.472</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416.074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481.793</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618.677</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740.267</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825782554"/>
                  </a:ext>
                </a:extLst>
              </a:tr>
            </a:tbl>
          </a:graphicData>
        </a:graphic>
      </p:graphicFrame>
    </p:spTree>
    <p:extLst>
      <p:ext uri="{BB962C8B-B14F-4D97-AF65-F5344CB8AC3E}">
        <p14:creationId xmlns:p14="http://schemas.microsoft.com/office/powerpoint/2010/main" val="1887839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90CE33F-4F6D-497C-92BB-4ADE5D8C43D8}"/>
              </a:ext>
            </a:extLst>
          </p:cNvPr>
          <p:cNvSpPr>
            <a:spLocks noGrp="1"/>
          </p:cNvSpPr>
          <p:nvPr>
            <p:ph type="title"/>
          </p:nvPr>
        </p:nvSpPr>
        <p:spPr>
          <a:xfrm>
            <a:off x="1861852" y="260648"/>
            <a:ext cx="6766520" cy="1143000"/>
          </a:xfrm>
        </p:spPr>
        <p:txBody>
          <a:bodyPr/>
          <a:lstStyle/>
          <a:p>
            <a:r>
              <a:rPr lang="sl-SI" dirty="0"/>
              <a:t>Najpomembnejši trgi 2017</a:t>
            </a:r>
          </a:p>
        </p:txBody>
      </p:sp>
      <p:pic>
        <p:nvPicPr>
          <p:cNvPr id="5" name="Slika 4">
            <a:extLst>
              <a:ext uri="{FF2B5EF4-FFF2-40B4-BE49-F238E27FC236}">
                <a16:creationId xmlns:a16="http://schemas.microsoft.com/office/drawing/2014/main" id="{809D5E45-7889-4A09-AA65-3D34A5C07455}"/>
              </a:ext>
            </a:extLst>
          </p:cNvPr>
          <p:cNvPicPr>
            <a:picLocks noChangeAspect="1"/>
          </p:cNvPicPr>
          <p:nvPr/>
        </p:nvPicPr>
        <p:blipFill>
          <a:blip r:embed="rId2"/>
          <a:stretch>
            <a:fillRect/>
          </a:stretch>
        </p:blipFill>
        <p:spPr>
          <a:xfrm>
            <a:off x="1691679" y="1743918"/>
            <a:ext cx="7106867" cy="4504482"/>
          </a:xfrm>
          <a:prstGeom prst="rect">
            <a:avLst/>
          </a:prstGeom>
        </p:spPr>
      </p:pic>
      <p:sp>
        <p:nvSpPr>
          <p:cNvPr id="4" name="Naslov 1">
            <a:extLst>
              <a:ext uri="{FF2B5EF4-FFF2-40B4-BE49-F238E27FC236}">
                <a16:creationId xmlns:a16="http://schemas.microsoft.com/office/drawing/2014/main" id="{A105594D-F6C8-403F-B8BC-1A0283E0D287}"/>
              </a:ext>
            </a:extLst>
          </p:cNvPr>
          <p:cNvSpPr txBox="1">
            <a:spLocks/>
          </p:cNvSpPr>
          <p:nvPr/>
        </p:nvSpPr>
        <p:spPr bwMode="auto">
          <a:xfrm>
            <a:off x="5528850" y="5373216"/>
            <a:ext cx="3615150" cy="43204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000" b="0" kern="0" dirty="0" err="1"/>
              <a:t>Cadis</a:t>
            </a:r>
            <a:r>
              <a:rPr lang="sl-SI" sz="2000" b="0" kern="0" dirty="0"/>
              <a:t> ???</a:t>
            </a:r>
            <a:endParaRPr lang="sl-SI" sz="2000" kern="0" dirty="0">
              <a:solidFill>
                <a:srgbClr val="084D54"/>
              </a:solidFill>
            </a:endParaRPr>
          </a:p>
        </p:txBody>
      </p:sp>
    </p:spTree>
    <p:extLst>
      <p:ext uri="{BB962C8B-B14F-4D97-AF65-F5344CB8AC3E}">
        <p14:creationId xmlns:p14="http://schemas.microsoft.com/office/powerpoint/2010/main" val="1790570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F03E9D5-7A44-4EE5-9485-A3EB7661EC4F}"/>
              </a:ext>
            </a:extLst>
          </p:cNvPr>
          <p:cNvSpPr>
            <a:spLocks noGrp="1"/>
          </p:cNvSpPr>
          <p:nvPr>
            <p:ph type="title"/>
          </p:nvPr>
        </p:nvSpPr>
        <p:spPr>
          <a:xfrm>
            <a:off x="1691680" y="260648"/>
            <a:ext cx="6766520" cy="1008112"/>
          </a:xfrm>
        </p:spPr>
        <p:txBody>
          <a:bodyPr/>
          <a:lstStyle/>
          <a:p>
            <a:r>
              <a:rPr lang="sl-SI" dirty="0"/>
              <a:t>Struktura kapacitet 2017</a:t>
            </a:r>
          </a:p>
        </p:txBody>
      </p:sp>
      <p:graphicFrame>
        <p:nvGraphicFramePr>
          <p:cNvPr id="4" name="Označba mesta vsebine 3">
            <a:extLst>
              <a:ext uri="{FF2B5EF4-FFF2-40B4-BE49-F238E27FC236}">
                <a16:creationId xmlns:a16="http://schemas.microsoft.com/office/drawing/2014/main" id="{8DAF97FE-D16A-4AF6-8DD5-09E0DA7B00D8}"/>
              </a:ext>
            </a:extLst>
          </p:cNvPr>
          <p:cNvGraphicFramePr>
            <a:graphicFrameLocks noGrp="1"/>
          </p:cNvGraphicFramePr>
          <p:nvPr>
            <p:ph idx="1"/>
            <p:extLst>
              <p:ext uri="{D42A27DB-BD31-4B8C-83A1-F6EECF244321}">
                <p14:modId xmlns:p14="http://schemas.microsoft.com/office/powerpoint/2010/main" val="434291898"/>
              </p:ext>
            </p:extLst>
          </p:nvPr>
        </p:nvGraphicFramePr>
        <p:xfrm>
          <a:off x="1475656" y="1556792"/>
          <a:ext cx="7343777" cy="3886200"/>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3230595483"/>
                    </a:ext>
                  </a:extLst>
                </a:gridCol>
                <a:gridCol w="1008112">
                  <a:extLst>
                    <a:ext uri="{9D8B030D-6E8A-4147-A177-3AD203B41FA5}">
                      <a16:colId xmlns:a16="http://schemas.microsoft.com/office/drawing/2014/main" val="2681780572"/>
                    </a:ext>
                  </a:extLst>
                </a:gridCol>
                <a:gridCol w="936104">
                  <a:extLst>
                    <a:ext uri="{9D8B030D-6E8A-4147-A177-3AD203B41FA5}">
                      <a16:colId xmlns:a16="http://schemas.microsoft.com/office/drawing/2014/main" val="89993457"/>
                    </a:ext>
                  </a:extLst>
                </a:gridCol>
                <a:gridCol w="863501">
                  <a:extLst>
                    <a:ext uri="{9D8B030D-6E8A-4147-A177-3AD203B41FA5}">
                      <a16:colId xmlns:a16="http://schemas.microsoft.com/office/drawing/2014/main" val="2262354530"/>
                    </a:ext>
                  </a:extLst>
                </a:gridCol>
                <a:gridCol w="1008112">
                  <a:extLst>
                    <a:ext uri="{9D8B030D-6E8A-4147-A177-3AD203B41FA5}">
                      <a16:colId xmlns:a16="http://schemas.microsoft.com/office/drawing/2014/main" val="1223006685"/>
                    </a:ext>
                  </a:extLst>
                </a:gridCol>
                <a:gridCol w="864096">
                  <a:extLst>
                    <a:ext uri="{9D8B030D-6E8A-4147-A177-3AD203B41FA5}">
                      <a16:colId xmlns:a16="http://schemas.microsoft.com/office/drawing/2014/main" val="798755989"/>
                    </a:ext>
                  </a:extLst>
                </a:gridCol>
                <a:gridCol w="863652">
                  <a:extLst>
                    <a:ext uri="{9D8B030D-6E8A-4147-A177-3AD203B41FA5}">
                      <a16:colId xmlns:a16="http://schemas.microsoft.com/office/drawing/2014/main" val="2040492468"/>
                    </a:ext>
                  </a:extLst>
                </a:gridCol>
              </a:tblGrid>
              <a:tr h="370840">
                <a:tc>
                  <a:txBody>
                    <a:bodyPr/>
                    <a:lstStyle/>
                    <a:p>
                      <a:pPr algn="l">
                        <a:spcAft>
                          <a:spcPts val="0"/>
                        </a:spcAft>
                      </a:pPr>
                      <a:r>
                        <a:rPr lang="x-none" sz="2000" b="1" dirty="0">
                          <a:effectLst/>
                          <a:latin typeface="Calibri" panose="020F0502020204030204" pitchFamily="34" charset="0"/>
                          <a:ea typeface="Times New Roman" panose="02020603050405020304" pitchFamily="18" charset="0"/>
                          <a:cs typeface="Times New Roman" panose="02020603050405020304" pitchFamily="18" charset="0"/>
                        </a:rPr>
                        <a:t>Vrsta kapacitet</a:t>
                      </a:r>
                      <a:endParaRPr lang="sl-SI"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Št. </a:t>
                      </a:r>
                      <a:r>
                        <a:rPr lang="sl-SI" sz="1800" b="1" dirty="0">
                          <a:effectLst/>
                          <a:latin typeface="Calibri" panose="020F0502020204030204" pitchFamily="34" charset="0"/>
                          <a:ea typeface="Times New Roman" panose="02020603050405020304" pitchFamily="18" charset="0"/>
                          <a:cs typeface="Times New Roman" panose="02020603050405020304" pitchFamily="18" charset="0"/>
                        </a:rPr>
                        <a:t>o</a:t>
                      </a: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bjektov</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Ležišča</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Delež</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Nočitve</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Delež</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dirty="0">
                          <a:effectLst/>
                          <a:latin typeface="Calibri" panose="020F0502020204030204" pitchFamily="34" charset="0"/>
                          <a:ea typeface="Times New Roman" panose="02020603050405020304" pitchFamily="18" charset="0"/>
                          <a:cs typeface="Times New Roman" panose="02020603050405020304" pitchFamily="18" charset="0"/>
                        </a:rPr>
                        <a:t>Z</a:t>
                      </a: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asedenost</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extLst>
                  <a:ext uri="{0D108BD9-81ED-4DB2-BD59-A6C34878D82A}">
                    <a16:rowId xmlns:a16="http://schemas.microsoft.com/office/drawing/2014/main" val="3905591235"/>
                  </a:ext>
                </a:extLst>
              </a:tr>
              <a:tr h="370840">
                <a:tc>
                  <a:txBody>
                    <a:bodyPr/>
                    <a:lstStyle/>
                    <a:p>
                      <a:pPr algn="l">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Hoteli</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11</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704</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6,4 %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62.801</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10,2 %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24 %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871315353"/>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Penzioni, gostišča</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389</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3,5 %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29.413</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4,8 %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4086017132"/>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Apartmaji in sobe</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359</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2.789</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25,4 %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152.755</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24,7 %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749953454"/>
                  </a:ext>
                </a:extLst>
              </a:tr>
              <a:tr h="370840">
                <a:tc>
                  <a:txBody>
                    <a:bodyPr/>
                    <a:lstStyle/>
                    <a:p>
                      <a:pPr algn="l">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Apartm</a:t>
                      </a:r>
                      <a:r>
                        <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t>
                      </a: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 naselja</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238</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2,2 %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22.961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26 %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724766068"/>
                  </a:ext>
                </a:extLst>
              </a:tr>
              <a:tr h="370840">
                <a:tc>
                  <a:txBody>
                    <a:bodyPr/>
                    <a:lstStyle/>
                    <a:p>
                      <a:pPr algn="l">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Kmetije</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12</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154</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1,4 % </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10.377</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1,7 % </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18 %</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042567209"/>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Kampi</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5.306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48,2 %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274.621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44,4 %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808087765"/>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Koče</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20</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876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8,0 %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21.275</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158363452"/>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Hostli, CŠOD</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17</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542</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4,9 %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44.088</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7,1 %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017555041"/>
                  </a:ext>
                </a:extLst>
              </a:tr>
              <a:tr h="370840">
                <a:tc>
                  <a:txBody>
                    <a:bodyPr/>
                    <a:lstStyle/>
                    <a:p>
                      <a:pPr algn="l">
                        <a:spcAft>
                          <a:spcPts val="0"/>
                        </a:spcAft>
                      </a:pPr>
                      <a:r>
                        <a:rPr lang="x-none" sz="24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Skupaj</a:t>
                      </a:r>
                      <a:endParaRPr lang="sl-SI" sz="24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456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10.998</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100 %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618.291</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100 %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876813211"/>
                  </a:ext>
                </a:extLst>
              </a:tr>
            </a:tbl>
          </a:graphicData>
        </a:graphic>
      </p:graphicFrame>
    </p:spTree>
    <p:extLst>
      <p:ext uri="{BB962C8B-B14F-4D97-AF65-F5344CB8AC3E}">
        <p14:creationId xmlns:p14="http://schemas.microsoft.com/office/powerpoint/2010/main" val="876700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F03E9D5-7A44-4EE5-9485-A3EB7661EC4F}"/>
              </a:ext>
            </a:extLst>
          </p:cNvPr>
          <p:cNvSpPr>
            <a:spLocks noGrp="1"/>
          </p:cNvSpPr>
          <p:nvPr>
            <p:ph type="title"/>
          </p:nvPr>
        </p:nvSpPr>
        <p:spPr>
          <a:xfrm>
            <a:off x="1691680" y="260648"/>
            <a:ext cx="6766520" cy="1008112"/>
          </a:xfrm>
        </p:spPr>
        <p:txBody>
          <a:bodyPr/>
          <a:lstStyle/>
          <a:p>
            <a:r>
              <a:rPr lang="sl-SI" dirty="0"/>
              <a:t>Novi ponudniki 2018</a:t>
            </a:r>
          </a:p>
        </p:txBody>
      </p:sp>
      <p:graphicFrame>
        <p:nvGraphicFramePr>
          <p:cNvPr id="6" name="Označba mesta vsebine 5">
            <a:extLst>
              <a:ext uri="{FF2B5EF4-FFF2-40B4-BE49-F238E27FC236}">
                <a16:creationId xmlns:a16="http://schemas.microsoft.com/office/drawing/2014/main" id="{A2DD4F97-C9D2-47C4-9C84-EBD7F42D3CD3}"/>
              </a:ext>
            </a:extLst>
          </p:cNvPr>
          <p:cNvGraphicFramePr>
            <a:graphicFrameLocks noGrp="1"/>
          </p:cNvGraphicFramePr>
          <p:nvPr>
            <p:ph idx="1"/>
            <p:extLst>
              <p:ext uri="{D42A27DB-BD31-4B8C-83A1-F6EECF244321}">
                <p14:modId xmlns:p14="http://schemas.microsoft.com/office/powerpoint/2010/main" val="1215862898"/>
              </p:ext>
            </p:extLst>
          </p:nvPr>
        </p:nvGraphicFramePr>
        <p:xfrm>
          <a:off x="2321024" y="1981200"/>
          <a:ext cx="5507832" cy="1854200"/>
        </p:xfrm>
        <a:graphic>
          <a:graphicData uri="http://schemas.openxmlformats.org/drawingml/2006/table">
            <a:tbl>
              <a:tblPr firstRow="1" bandRow="1">
                <a:tableStyleId>{5C22544A-7EE6-4342-B048-85BDC9FD1C3A}</a:tableStyleId>
              </a:tblPr>
              <a:tblGrid>
                <a:gridCol w="1835944">
                  <a:extLst>
                    <a:ext uri="{9D8B030D-6E8A-4147-A177-3AD203B41FA5}">
                      <a16:colId xmlns:a16="http://schemas.microsoft.com/office/drawing/2014/main" val="2136002872"/>
                    </a:ext>
                  </a:extLst>
                </a:gridCol>
                <a:gridCol w="1835944">
                  <a:extLst>
                    <a:ext uri="{9D8B030D-6E8A-4147-A177-3AD203B41FA5}">
                      <a16:colId xmlns:a16="http://schemas.microsoft.com/office/drawing/2014/main" val="1005541848"/>
                    </a:ext>
                  </a:extLst>
                </a:gridCol>
                <a:gridCol w="1835944">
                  <a:extLst>
                    <a:ext uri="{9D8B030D-6E8A-4147-A177-3AD203B41FA5}">
                      <a16:colId xmlns:a16="http://schemas.microsoft.com/office/drawing/2014/main" val="3799198317"/>
                    </a:ext>
                  </a:extLst>
                </a:gridCol>
              </a:tblGrid>
              <a:tr h="370840">
                <a:tc>
                  <a:txBody>
                    <a:bodyPr/>
                    <a:lstStyle/>
                    <a:p>
                      <a:pPr algn="l">
                        <a:spcAft>
                          <a:spcPts val="0"/>
                        </a:spcAft>
                      </a:pPr>
                      <a:r>
                        <a:rPr lang="sl-SI" sz="1800" b="1" dirty="0">
                          <a:effectLst/>
                          <a:latin typeface="+mn-lt"/>
                          <a:ea typeface="Times New Roman" panose="02020603050405020304" pitchFamily="18" charset="0"/>
                          <a:cs typeface="Times New Roman" panose="02020603050405020304" pitchFamily="18" charset="0"/>
                        </a:rPr>
                        <a:t>Občina</a:t>
                      </a:r>
                      <a:endParaRPr lang="sl-SI" sz="1800" dirty="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ponudniki</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postelje</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extLst>
                  <a:ext uri="{0D108BD9-81ED-4DB2-BD59-A6C34878D82A}">
                    <a16:rowId xmlns:a16="http://schemas.microsoft.com/office/drawing/2014/main" val="344867162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Bovec</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63</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492</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33841317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Kobarid</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16</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90</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34718892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Tolmin</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45</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270</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746875953"/>
                  </a:ext>
                </a:extLst>
              </a:tr>
              <a:tr h="370840">
                <a:tc>
                  <a:txBody>
                    <a:bodyPr/>
                    <a:lstStyle/>
                    <a:p>
                      <a:pPr algn="l">
                        <a:spcAft>
                          <a:spcPts val="0"/>
                        </a:spcAft>
                      </a:pPr>
                      <a:r>
                        <a:rPr lang="x-none" sz="1800" b="1">
                          <a:effectLst/>
                          <a:latin typeface="+mn-lt"/>
                          <a:ea typeface="Times New Roman" panose="02020603050405020304" pitchFamily="18" charset="0"/>
                          <a:cs typeface="Times New Roman" panose="02020603050405020304" pitchFamily="18" charset="0"/>
                        </a:rPr>
                        <a:t>Dolina S</a:t>
                      </a:r>
                      <a:r>
                        <a:rPr lang="sl-SI" sz="1800" b="1">
                          <a:effectLst/>
                          <a:latin typeface="+mn-lt"/>
                          <a:ea typeface="Times New Roman" panose="02020603050405020304" pitchFamily="18" charset="0"/>
                          <a:cs typeface="Times New Roman" panose="02020603050405020304" pitchFamily="18" charset="0"/>
                        </a:rPr>
                        <a:t>oče</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121</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b="1" dirty="0">
                          <a:effectLst/>
                          <a:latin typeface="+mn-lt"/>
                          <a:ea typeface="Times New Roman" panose="02020603050405020304" pitchFamily="18" charset="0"/>
                          <a:cs typeface="Times New Roman" panose="02020603050405020304" pitchFamily="18" charset="0"/>
                        </a:rPr>
                        <a:t>852</a:t>
                      </a:r>
                      <a:endParaRPr lang="sl-SI" sz="1800" dirty="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670829048"/>
                  </a:ext>
                </a:extLst>
              </a:tr>
            </a:tbl>
          </a:graphicData>
        </a:graphic>
      </p:graphicFrame>
      <p:sp>
        <p:nvSpPr>
          <p:cNvPr id="7" name="Naslov 1">
            <a:extLst>
              <a:ext uri="{FF2B5EF4-FFF2-40B4-BE49-F238E27FC236}">
                <a16:creationId xmlns:a16="http://schemas.microsoft.com/office/drawing/2014/main" id="{65A85718-2DF5-4ADD-B727-035A8F478254}"/>
              </a:ext>
            </a:extLst>
          </p:cNvPr>
          <p:cNvSpPr txBox="1">
            <a:spLocks/>
          </p:cNvSpPr>
          <p:nvPr/>
        </p:nvSpPr>
        <p:spPr bwMode="auto">
          <a:xfrm>
            <a:off x="1402532" y="4547840"/>
            <a:ext cx="7344816" cy="53734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400" kern="0" dirty="0"/>
              <a:t>Nesorazmerje</a:t>
            </a:r>
            <a:r>
              <a:rPr lang="sl-SI" sz="2200" kern="0" dirty="0"/>
              <a:t> v strukturi se povečuje !!!</a:t>
            </a:r>
          </a:p>
          <a:p>
            <a:r>
              <a:rPr lang="sl-SI" sz="2000" kern="0" dirty="0">
                <a:solidFill>
                  <a:srgbClr val="084D54"/>
                </a:solidFill>
              </a:rPr>
              <a:t>(januar najavljena dražba za Lucijo in </a:t>
            </a:r>
            <a:r>
              <a:rPr lang="sl-SI" sz="2000" kern="0" dirty="0" err="1">
                <a:solidFill>
                  <a:srgbClr val="084D54"/>
                </a:solidFill>
              </a:rPr>
              <a:t>Paradiso</a:t>
            </a:r>
            <a:r>
              <a:rPr lang="sl-SI" sz="2000" kern="0" dirty="0">
                <a:solidFill>
                  <a:srgbClr val="084D54"/>
                </a:solidFill>
              </a:rPr>
              <a:t>)</a:t>
            </a:r>
          </a:p>
          <a:p>
            <a:endParaRPr lang="sl-SI" sz="2200" kern="0" dirty="0"/>
          </a:p>
        </p:txBody>
      </p:sp>
    </p:spTree>
    <p:extLst>
      <p:ext uri="{BB962C8B-B14F-4D97-AF65-F5344CB8AC3E}">
        <p14:creationId xmlns:p14="http://schemas.microsoft.com/office/powerpoint/2010/main" val="4286679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09E9F2D-B681-4ADF-9905-49F8E234441B}"/>
              </a:ext>
            </a:extLst>
          </p:cNvPr>
          <p:cNvSpPr>
            <a:spLocks noGrp="1"/>
          </p:cNvSpPr>
          <p:nvPr>
            <p:ph type="title"/>
          </p:nvPr>
        </p:nvSpPr>
        <p:spPr>
          <a:xfrm>
            <a:off x="2154618" y="0"/>
            <a:ext cx="5832648" cy="803176"/>
          </a:xfrm>
        </p:spPr>
        <p:txBody>
          <a:bodyPr/>
          <a:lstStyle/>
          <a:p>
            <a:r>
              <a:rPr lang="sl-SI" dirty="0" err="1"/>
              <a:t>Sezonskost</a:t>
            </a:r>
            <a:endParaRPr lang="sl-SI" dirty="0"/>
          </a:p>
        </p:txBody>
      </p:sp>
      <p:sp>
        <p:nvSpPr>
          <p:cNvPr id="5" name="Naslov 1">
            <a:extLst>
              <a:ext uri="{FF2B5EF4-FFF2-40B4-BE49-F238E27FC236}">
                <a16:creationId xmlns:a16="http://schemas.microsoft.com/office/drawing/2014/main" id="{6244F41B-81B8-4B58-90FF-10090177F6C9}"/>
              </a:ext>
            </a:extLst>
          </p:cNvPr>
          <p:cNvSpPr txBox="1">
            <a:spLocks/>
          </p:cNvSpPr>
          <p:nvPr/>
        </p:nvSpPr>
        <p:spPr bwMode="auto">
          <a:xfrm>
            <a:off x="1475656" y="5331668"/>
            <a:ext cx="7344816" cy="80317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pPr marL="342900" indent="-342900" algn="l">
              <a:buFont typeface="Arial" panose="020B0604020202020204" pitchFamily="34" charset="0"/>
              <a:buChar char="•"/>
            </a:pPr>
            <a:r>
              <a:rPr lang="sl-SI" sz="2200" kern="0" dirty="0"/>
              <a:t>VII-VIII v 2017 63,1%; v 2018 59,4% !!!</a:t>
            </a:r>
          </a:p>
          <a:p>
            <a:pPr marL="342900" indent="-342900" algn="l">
              <a:buFont typeface="Arial" panose="020B0604020202020204" pitchFamily="34" charset="0"/>
              <a:buChar char="•"/>
            </a:pPr>
            <a:r>
              <a:rPr lang="sl-SI" sz="2200" kern="0" dirty="0"/>
              <a:t>Strategija – Kanin?</a:t>
            </a:r>
          </a:p>
          <a:p>
            <a:pPr algn="l"/>
            <a:endParaRPr lang="sl-SI" sz="2200" kern="0" dirty="0"/>
          </a:p>
        </p:txBody>
      </p:sp>
      <p:pic>
        <p:nvPicPr>
          <p:cNvPr id="3" name="Slika 2">
            <a:extLst>
              <a:ext uri="{FF2B5EF4-FFF2-40B4-BE49-F238E27FC236}">
                <a16:creationId xmlns:a16="http://schemas.microsoft.com/office/drawing/2014/main" id="{4286C6D9-7182-4AD7-A29A-914BF41F1EA4}"/>
              </a:ext>
            </a:extLst>
          </p:cNvPr>
          <p:cNvPicPr>
            <a:picLocks noChangeAspect="1"/>
          </p:cNvPicPr>
          <p:nvPr/>
        </p:nvPicPr>
        <p:blipFill>
          <a:blip r:embed="rId2"/>
          <a:stretch>
            <a:fillRect/>
          </a:stretch>
        </p:blipFill>
        <p:spPr>
          <a:xfrm>
            <a:off x="1619672" y="1268760"/>
            <a:ext cx="7060448" cy="3672408"/>
          </a:xfrm>
          <a:prstGeom prst="rect">
            <a:avLst/>
          </a:prstGeom>
        </p:spPr>
      </p:pic>
    </p:spTree>
    <p:extLst>
      <p:ext uri="{BB962C8B-B14F-4D97-AF65-F5344CB8AC3E}">
        <p14:creationId xmlns:p14="http://schemas.microsoft.com/office/powerpoint/2010/main" val="36724285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50627B9-1ED1-4288-860C-0E208D63F664}"/>
              </a:ext>
            </a:extLst>
          </p:cNvPr>
          <p:cNvSpPr>
            <a:spLocks noGrp="1"/>
          </p:cNvSpPr>
          <p:nvPr>
            <p:ph type="title"/>
          </p:nvPr>
        </p:nvSpPr>
        <p:spPr/>
        <p:txBody>
          <a:bodyPr/>
          <a:lstStyle/>
          <a:p>
            <a:r>
              <a:rPr lang="sl-SI" dirty="0"/>
              <a:t>Povzetek sezone</a:t>
            </a:r>
          </a:p>
        </p:txBody>
      </p:sp>
      <p:sp>
        <p:nvSpPr>
          <p:cNvPr id="3" name="Označba mesta vsebine 2">
            <a:extLst>
              <a:ext uri="{FF2B5EF4-FFF2-40B4-BE49-F238E27FC236}">
                <a16:creationId xmlns:a16="http://schemas.microsoft.com/office/drawing/2014/main" id="{5D4E8263-E2F3-4CAB-9E60-813395DC8669}"/>
              </a:ext>
            </a:extLst>
          </p:cNvPr>
          <p:cNvSpPr>
            <a:spLocks noGrp="1"/>
          </p:cNvSpPr>
          <p:nvPr>
            <p:ph idx="1"/>
          </p:nvPr>
        </p:nvSpPr>
        <p:spPr/>
        <p:txBody>
          <a:bodyPr/>
          <a:lstStyle/>
          <a:p>
            <a:r>
              <a:rPr lang="sl-SI" dirty="0"/>
              <a:t>Odlično </a:t>
            </a:r>
            <a:r>
              <a:rPr lang="sl-SI" sz="3600" dirty="0">
                <a:sym typeface="Wingdings" panose="05000000000000000000" pitchFamily="2" charset="2"/>
              </a:rPr>
              <a:t></a:t>
            </a:r>
            <a:r>
              <a:rPr lang="sl-SI" sz="3600" dirty="0"/>
              <a:t>! </a:t>
            </a:r>
          </a:p>
        </p:txBody>
      </p:sp>
    </p:spTree>
    <p:extLst>
      <p:ext uri="{BB962C8B-B14F-4D97-AF65-F5344CB8AC3E}">
        <p14:creationId xmlns:p14="http://schemas.microsoft.com/office/powerpoint/2010/main" val="40217706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CFA592D-E48A-4E9D-8022-FD173DDD33B4}"/>
              </a:ext>
            </a:extLst>
          </p:cNvPr>
          <p:cNvSpPr>
            <a:spLocks noGrp="1"/>
          </p:cNvSpPr>
          <p:nvPr>
            <p:ph type="title"/>
          </p:nvPr>
        </p:nvSpPr>
        <p:spPr/>
        <p:txBody>
          <a:bodyPr/>
          <a:lstStyle/>
          <a:p>
            <a:r>
              <a:rPr lang="sl-SI" dirty="0"/>
              <a:t>2. Smernice 2019</a:t>
            </a:r>
          </a:p>
        </p:txBody>
      </p:sp>
      <p:sp>
        <p:nvSpPr>
          <p:cNvPr id="3" name="Označba mesta vsebine 2">
            <a:extLst>
              <a:ext uri="{FF2B5EF4-FFF2-40B4-BE49-F238E27FC236}">
                <a16:creationId xmlns:a16="http://schemas.microsoft.com/office/drawing/2014/main" id="{C28E4A5A-D3BF-48BB-AC38-1F199A0BE6FC}"/>
              </a:ext>
            </a:extLst>
          </p:cNvPr>
          <p:cNvSpPr>
            <a:spLocks noGrp="1"/>
          </p:cNvSpPr>
          <p:nvPr>
            <p:ph idx="1"/>
          </p:nvPr>
        </p:nvSpPr>
        <p:spPr>
          <a:xfrm>
            <a:off x="1691680" y="1981200"/>
            <a:ext cx="7344816" cy="3608040"/>
          </a:xfrm>
        </p:spPr>
        <p:txBody>
          <a:bodyPr/>
          <a:lstStyle/>
          <a:p>
            <a:pPr marL="457200" indent="-457200">
              <a:buFont typeface="+mj-lt"/>
              <a:buAutoNum type="arabicPeriod"/>
            </a:pPr>
            <a:r>
              <a:rPr lang="sl-SI" dirty="0"/>
              <a:t>Pogodbe o sodelovanju</a:t>
            </a:r>
          </a:p>
          <a:p>
            <a:pPr marL="457200" indent="-457200">
              <a:buFont typeface="+mj-lt"/>
              <a:buAutoNum type="arabicPeriod"/>
            </a:pPr>
            <a:r>
              <a:rPr lang="sl-SI" dirty="0"/>
              <a:t>Projekti</a:t>
            </a:r>
          </a:p>
          <a:p>
            <a:pPr marL="457200" indent="-457200">
              <a:buFont typeface="+mj-lt"/>
              <a:buAutoNum type="arabicPeriod"/>
            </a:pPr>
            <a:r>
              <a:rPr lang="sl-SI" dirty="0"/>
              <a:t>Tekoča dejavnost – poudarki</a:t>
            </a:r>
          </a:p>
          <a:p>
            <a:pPr lvl="1"/>
            <a:r>
              <a:rPr lang="sl-SI" dirty="0" err="1"/>
              <a:t>Feratel</a:t>
            </a:r>
            <a:r>
              <a:rPr lang="sl-SI" dirty="0"/>
              <a:t>, nova kategorizacija (Ina)</a:t>
            </a:r>
          </a:p>
          <a:p>
            <a:pPr marL="457200" indent="-457200">
              <a:buFont typeface="+mj-lt"/>
              <a:buAutoNum type="arabicPeriod"/>
            </a:pPr>
            <a:r>
              <a:rPr lang="sl-SI" dirty="0"/>
              <a:t>Gostje:</a:t>
            </a:r>
          </a:p>
          <a:p>
            <a:pPr lvl="1"/>
            <a:r>
              <a:rPr lang="sl-SI" dirty="0"/>
              <a:t>E-Turizem, težave s prijavami </a:t>
            </a:r>
            <a:r>
              <a:rPr lang="sl-SI" b="0" dirty="0"/>
              <a:t>(Robert Horvat, PP Bovec)</a:t>
            </a:r>
          </a:p>
          <a:p>
            <a:pPr lvl="1"/>
            <a:r>
              <a:rPr lang="sl-SI" dirty="0"/>
              <a:t>izobraževanje </a:t>
            </a:r>
            <a:r>
              <a:rPr lang="sl-SI" b="0" dirty="0"/>
              <a:t>(Patricija Rejec, PRC)</a:t>
            </a:r>
          </a:p>
          <a:p>
            <a:pPr lvl="1"/>
            <a:endParaRPr lang="sl-SI" dirty="0"/>
          </a:p>
        </p:txBody>
      </p:sp>
    </p:spTree>
    <p:extLst>
      <p:ext uri="{BB962C8B-B14F-4D97-AF65-F5344CB8AC3E}">
        <p14:creationId xmlns:p14="http://schemas.microsoft.com/office/powerpoint/2010/main" val="3533294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a:t>Pogodbe o sodelovanju</a:t>
            </a:r>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GDPR – soglasja</a:t>
            </a:r>
          </a:p>
          <a:p>
            <a:r>
              <a:rPr lang="sl-SI" dirty="0"/>
              <a:t>Usmeritev – sodelovanje z zainteresiranimi </a:t>
            </a:r>
          </a:p>
          <a:p>
            <a:r>
              <a:rPr lang="sl-SI" dirty="0"/>
              <a:t>Aktivna podpora tistim, ki vlagajo v trženje</a:t>
            </a:r>
          </a:p>
          <a:p>
            <a:r>
              <a:rPr lang="sl-SI" dirty="0"/>
              <a:t>Pogoji:</a:t>
            </a:r>
          </a:p>
          <a:p>
            <a:pPr lvl="1"/>
            <a:r>
              <a:rPr lang="sl-SI" dirty="0"/>
              <a:t>rezervacijski sistem (</a:t>
            </a:r>
            <a:r>
              <a:rPr lang="sl-SI" dirty="0" err="1"/>
              <a:t>Feratel</a:t>
            </a:r>
            <a:r>
              <a:rPr lang="sl-SI" dirty="0"/>
              <a:t>)</a:t>
            </a:r>
          </a:p>
          <a:p>
            <a:pPr lvl="1"/>
            <a:r>
              <a:rPr lang="sl-SI" dirty="0"/>
              <a:t>partnersko sodelovanje</a:t>
            </a:r>
          </a:p>
          <a:p>
            <a:pPr lvl="1"/>
            <a:r>
              <a:rPr lang="sl-SI" dirty="0"/>
              <a:t>….</a:t>
            </a:r>
          </a:p>
          <a:p>
            <a:pPr marL="0" indent="0">
              <a:buNone/>
            </a:pPr>
            <a:endParaRPr lang="sl-SI" dirty="0"/>
          </a:p>
          <a:p>
            <a:endParaRPr lang="sl-SI" dirty="0"/>
          </a:p>
        </p:txBody>
      </p:sp>
    </p:spTree>
    <p:extLst>
      <p:ext uri="{BB962C8B-B14F-4D97-AF65-F5344CB8AC3E}">
        <p14:creationId xmlns:p14="http://schemas.microsoft.com/office/powerpoint/2010/main" val="4044390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85BB812-4AFA-44B7-B66E-4CAC0C086285}"/>
              </a:ext>
            </a:extLst>
          </p:cNvPr>
          <p:cNvSpPr>
            <a:spLocks noGrp="1"/>
          </p:cNvSpPr>
          <p:nvPr>
            <p:ph type="title"/>
          </p:nvPr>
        </p:nvSpPr>
        <p:spPr/>
        <p:txBody>
          <a:bodyPr/>
          <a:lstStyle/>
          <a:p>
            <a:r>
              <a:rPr lang="sl-SI" dirty="0"/>
              <a:t>Projekti</a:t>
            </a:r>
          </a:p>
        </p:txBody>
      </p:sp>
      <p:sp>
        <p:nvSpPr>
          <p:cNvPr id="3" name="Označba mesta vsebine 2">
            <a:extLst>
              <a:ext uri="{FF2B5EF4-FFF2-40B4-BE49-F238E27FC236}">
                <a16:creationId xmlns:a16="http://schemas.microsoft.com/office/drawing/2014/main" id="{CB925461-4FA7-4FED-B776-837FC49C1FF5}"/>
              </a:ext>
            </a:extLst>
          </p:cNvPr>
          <p:cNvSpPr>
            <a:spLocks noGrp="1"/>
          </p:cNvSpPr>
          <p:nvPr>
            <p:ph idx="1"/>
          </p:nvPr>
        </p:nvSpPr>
        <p:spPr/>
        <p:txBody>
          <a:bodyPr/>
          <a:lstStyle/>
          <a:p>
            <a:r>
              <a:rPr lang="sl-SI" dirty="0"/>
              <a:t>MGRT za vodilne destinacije =&gt; digitalizacija:</a:t>
            </a:r>
          </a:p>
          <a:p>
            <a:pPr lvl="1"/>
            <a:r>
              <a:rPr lang="sl-SI" dirty="0"/>
              <a:t>razvoj portala, socialna omrežja, e-oglaševanje, </a:t>
            </a:r>
            <a:r>
              <a:rPr lang="sl-SI" dirty="0" err="1"/>
              <a:t>foto&amp;video</a:t>
            </a:r>
            <a:r>
              <a:rPr lang="sl-SI" dirty="0"/>
              <a:t>…</a:t>
            </a:r>
          </a:p>
          <a:p>
            <a:pPr lvl="1"/>
            <a:r>
              <a:rPr lang="sl-SI" dirty="0" err="1"/>
              <a:t>destinacijska</a:t>
            </a:r>
            <a:r>
              <a:rPr lang="sl-SI" dirty="0"/>
              <a:t> kartica </a:t>
            </a:r>
            <a:r>
              <a:rPr lang="sl-SI" sz="2000" b="0" dirty="0"/>
              <a:t>(pogodbeni partnerji)</a:t>
            </a:r>
          </a:p>
          <a:p>
            <a:r>
              <a:rPr lang="sl-SI" dirty="0"/>
              <a:t>LAS (</a:t>
            </a:r>
            <a:r>
              <a:rPr lang="sl-SI" u="sng" dirty="0"/>
              <a:t>+</a:t>
            </a:r>
            <a:r>
              <a:rPr lang="sl-SI" dirty="0"/>
              <a:t>10): lokalne vsebine, poti, blagovna znamka, usmerjevalni sistem, film o muharjenju… </a:t>
            </a:r>
          </a:p>
          <a:p>
            <a:r>
              <a:rPr lang="sl-SI" dirty="0"/>
              <a:t>Strategija Kobarid &amp; Tolmin =&gt; Dolina Soče</a:t>
            </a:r>
          </a:p>
        </p:txBody>
      </p:sp>
    </p:spTree>
    <p:extLst>
      <p:ext uri="{BB962C8B-B14F-4D97-AF65-F5344CB8AC3E}">
        <p14:creationId xmlns:p14="http://schemas.microsoft.com/office/powerpoint/2010/main" val="2374686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a:t>Tekoča dejavnost - poudarki</a:t>
            </a:r>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TIC-i</a:t>
            </a:r>
          </a:p>
          <a:p>
            <a:r>
              <a:rPr lang="sl-SI" dirty="0"/>
              <a:t>Trženje: </a:t>
            </a:r>
            <a:r>
              <a:rPr lang="sl-SI" dirty="0" err="1"/>
              <a:t>digital</a:t>
            </a:r>
            <a:r>
              <a:rPr lang="sl-SI" dirty="0"/>
              <a:t>, sejmi, PR, oglaševanje, publikacije….</a:t>
            </a:r>
          </a:p>
          <a:p>
            <a:r>
              <a:rPr lang="sl-SI" dirty="0"/>
              <a:t>Infrastruktura: Korita &amp; Javorca, </a:t>
            </a:r>
            <a:r>
              <a:rPr lang="sl-SI" dirty="0" err="1"/>
              <a:t>Virje</a:t>
            </a:r>
            <a:r>
              <a:rPr lang="sl-SI" dirty="0"/>
              <a:t>, fort Herman, izvir Soče (?)</a:t>
            </a:r>
          </a:p>
          <a:p>
            <a:r>
              <a:rPr lang="sl-SI" dirty="0"/>
              <a:t>Produkti: Outdooractive; urejanje kolesarstva, plovba ???</a:t>
            </a:r>
          </a:p>
          <a:p>
            <a:r>
              <a:rPr lang="sl-SI" dirty="0"/>
              <a:t>Regijsko sodelovanje JA: pot JA Trail, ski </a:t>
            </a:r>
            <a:r>
              <a:rPr lang="sl-SI" dirty="0" err="1"/>
              <a:t>pass</a:t>
            </a:r>
            <a:r>
              <a:rPr lang="sl-SI" dirty="0"/>
              <a:t> JA, STKP…</a:t>
            </a:r>
          </a:p>
          <a:p>
            <a:endParaRPr lang="sl-SI" dirty="0"/>
          </a:p>
        </p:txBody>
      </p:sp>
    </p:spTree>
    <p:extLst>
      <p:ext uri="{BB962C8B-B14F-4D97-AF65-F5344CB8AC3E}">
        <p14:creationId xmlns:p14="http://schemas.microsoft.com/office/powerpoint/2010/main" val="318394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err="1"/>
              <a:t>Feratel</a:t>
            </a:r>
            <a:endParaRPr lang="sl-SI" dirty="0"/>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Urejeni podatki ponudnikov </a:t>
            </a:r>
            <a:r>
              <a:rPr lang="sl-SI" dirty="0">
                <a:sym typeface="Wingdings" panose="05000000000000000000" pitchFamily="2" charset="2"/>
              </a:rPr>
              <a:t> organizirana bodo srečanja s ponudniki</a:t>
            </a:r>
          </a:p>
          <a:p>
            <a:pPr marL="0" indent="0">
              <a:buNone/>
            </a:pPr>
            <a:r>
              <a:rPr lang="sl-SI" dirty="0">
                <a:sym typeface="Wingdings" panose="05000000000000000000" pitchFamily="2" charset="2"/>
              </a:rPr>
              <a:t> </a:t>
            </a:r>
          </a:p>
          <a:p>
            <a:r>
              <a:rPr lang="sl-SI" dirty="0"/>
              <a:t>Uporaba </a:t>
            </a:r>
            <a:r>
              <a:rPr lang="sl-SI" dirty="0" err="1"/>
              <a:t>Channel</a:t>
            </a:r>
            <a:r>
              <a:rPr lang="sl-SI" dirty="0"/>
              <a:t> manager-jev oz. vsaj </a:t>
            </a:r>
            <a:r>
              <a:rPr lang="sl-SI" dirty="0" err="1"/>
              <a:t>iCal</a:t>
            </a:r>
            <a:r>
              <a:rPr lang="sl-SI" dirty="0"/>
              <a:t> sinhronizacija koledarjev</a:t>
            </a:r>
          </a:p>
          <a:p>
            <a:endParaRPr lang="sl-SI" dirty="0"/>
          </a:p>
          <a:p>
            <a:r>
              <a:rPr lang="sl-SI" dirty="0"/>
              <a:t>Implementacija na lastni spletni strani ponudnika (140€ neto/leto, brez provizije </a:t>
            </a:r>
            <a:r>
              <a:rPr lang="sl-SI" sz="2000" b="0" dirty="0"/>
              <a:t>=&gt; </a:t>
            </a:r>
            <a:r>
              <a:rPr lang="sl-SI" sz="2000" b="0" dirty="0">
                <a:sym typeface="Wingdings" panose="05000000000000000000" pitchFamily="2" charset="2"/>
              </a:rPr>
              <a:t>Kamp Liza 349 rez./3.765 nočitev</a:t>
            </a:r>
            <a:r>
              <a:rPr lang="sl-SI" dirty="0">
                <a:sym typeface="Wingdings" panose="05000000000000000000" pitchFamily="2" charset="2"/>
              </a:rPr>
              <a:t>)</a:t>
            </a:r>
          </a:p>
          <a:p>
            <a:pPr marL="0" indent="0">
              <a:buNone/>
            </a:pPr>
            <a:endParaRPr lang="sl-SI" dirty="0"/>
          </a:p>
          <a:p>
            <a:pPr marL="0" indent="0">
              <a:buNone/>
            </a:pPr>
            <a:endParaRPr lang="sl-SI" dirty="0"/>
          </a:p>
        </p:txBody>
      </p:sp>
    </p:spTree>
    <p:extLst>
      <p:ext uri="{BB962C8B-B14F-4D97-AF65-F5344CB8AC3E}">
        <p14:creationId xmlns:p14="http://schemas.microsoft.com/office/powerpoint/2010/main" val="3132067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značba mesta vsebine 2">
            <a:extLst>
              <a:ext uri="{FF2B5EF4-FFF2-40B4-BE49-F238E27FC236}">
                <a16:creationId xmlns:a16="http://schemas.microsoft.com/office/drawing/2014/main" id="{D98863C8-41D2-4FDA-866E-0D8E0B5550C9}"/>
              </a:ext>
            </a:extLst>
          </p:cNvPr>
          <p:cNvSpPr>
            <a:spLocks noGrp="1"/>
          </p:cNvSpPr>
          <p:nvPr>
            <p:ph idx="1"/>
          </p:nvPr>
        </p:nvSpPr>
        <p:spPr>
          <a:xfrm>
            <a:off x="1691680" y="476672"/>
            <a:ext cx="7344816" cy="5619328"/>
          </a:xfrm>
        </p:spPr>
        <p:txBody>
          <a:bodyPr/>
          <a:lstStyle/>
          <a:p>
            <a:r>
              <a:rPr lang="sl-SI" dirty="0"/>
              <a:t>Sponzorirane povezave</a:t>
            </a:r>
          </a:p>
          <a:p>
            <a:endParaRPr lang="sl-SI" dirty="0"/>
          </a:p>
          <a:p>
            <a:r>
              <a:rPr lang="sl-SI" dirty="0"/>
              <a:t>Dodatne storitve (športne aktivnosti, vodeni pohodi…) lahko kot hišni paketi ali dodatno na spletni strani</a:t>
            </a:r>
          </a:p>
          <a:p>
            <a:endParaRPr lang="sl-SI" dirty="0"/>
          </a:p>
          <a:p>
            <a:endParaRPr lang="sl-SI" dirty="0"/>
          </a:p>
        </p:txBody>
      </p:sp>
      <p:pic>
        <p:nvPicPr>
          <p:cNvPr id="4" name="Slika 3">
            <a:extLst>
              <a:ext uri="{FF2B5EF4-FFF2-40B4-BE49-F238E27FC236}">
                <a16:creationId xmlns:a16="http://schemas.microsoft.com/office/drawing/2014/main" id="{8EC46EC2-8067-4B80-8A9C-DF978C1EEC7D}"/>
              </a:ext>
            </a:extLst>
          </p:cNvPr>
          <p:cNvPicPr>
            <a:picLocks noChangeAspect="1"/>
          </p:cNvPicPr>
          <p:nvPr/>
        </p:nvPicPr>
        <p:blipFill>
          <a:blip r:embed="rId2"/>
          <a:stretch>
            <a:fillRect/>
          </a:stretch>
        </p:blipFill>
        <p:spPr>
          <a:xfrm>
            <a:off x="1907704" y="2852936"/>
            <a:ext cx="3083535" cy="1735883"/>
          </a:xfrm>
          <a:prstGeom prst="rect">
            <a:avLst/>
          </a:prstGeom>
        </p:spPr>
      </p:pic>
      <p:pic>
        <p:nvPicPr>
          <p:cNvPr id="5" name="Slika 4">
            <a:extLst>
              <a:ext uri="{FF2B5EF4-FFF2-40B4-BE49-F238E27FC236}">
                <a16:creationId xmlns:a16="http://schemas.microsoft.com/office/drawing/2014/main" id="{4404327F-6E9F-49A7-9DBA-A3CD4BC796B1}"/>
              </a:ext>
            </a:extLst>
          </p:cNvPr>
          <p:cNvPicPr>
            <a:picLocks noChangeAspect="1"/>
          </p:cNvPicPr>
          <p:nvPr/>
        </p:nvPicPr>
        <p:blipFill>
          <a:blip r:embed="rId3"/>
          <a:stretch>
            <a:fillRect/>
          </a:stretch>
        </p:blipFill>
        <p:spPr>
          <a:xfrm>
            <a:off x="5508104" y="2852936"/>
            <a:ext cx="2470634" cy="2501689"/>
          </a:xfrm>
          <a:prstGeom prst="rect">
            <a:avLst/>
          </a:prstGeom>
        </p:spPr>
      </p:pic>
    </p:spTree>
    <p:extLst>
      <p:ext uri="{BB962C8B-B14F-4D97-AF65-F5344CB8AC3E}">
        <p14:creationId xmlns:p14="http://schemas.microsoft.com/office/powerpoint/2010/main" val="4070729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jeZBesedilom 4">
            <a:extLst>
              <a:ext uri="{FF2B5EF4-FFF2-40B4-BE49-F238E27FC236}">
                <a16:creationId xmlns:a16="http://schemas.microsoft.com/office/drawing/2014/main" id="{38CC38BD-EFE2-4C5B-AE0C-E30C5C25F584}"/>
              </a:ext>
            </a:extLst>
          </p:cNvPr>
          <p:cNvSpPr txBox="1"/>
          <p:nvPr/>
        </p:nvSpPr>
        <p:spPr>
          <a:xfrm>
            <a:off x="1475656" y="332657"/>
            <a:ext cx="7848872" cy="1008112"/>
          </a:xfrm>
          <a:prstGeom prst="rect">
            <a:avLst/>
          </a:prstGeom>
        </p:spPr>
        <p:txBody>
          <a:bodyPr vert="horz" lIns="68580" tIns="34290" rIns="68580" bIns="34290" rtlCol="0" anchor="b">
            <a:normAutofit fontScale="62500" lnSpcReduction="20000"/>
          </a:bodyPr>
          <a:lstStyle/>
          <a:p>
            <a:pPr algn="ctr" defTabSz="685800" fontAlgn="auto">
              <a:lnSpc>
                <a:spcPct val="120000"/>
              </a:lnSpc>
              <a:spcAft>
                <a:spcPts val="450"/>
              </a:spcAft>
            </a:pPr>
            <a:r>
              <a:rPr lang="en-US" altLang="sl-SI" sz="4500" b="1" dirty="0">
                <a:solidFill>
                  <a:srgbClr val="C00000"/>
                </a:solidFill>
                <a:latin typeface="+mn-lt"/>
              </a:rPr>
              <a:t>NOV PRAVILNIK O KATEGORIZACIJI NASTANITVENIH OBRATOV</a:t>
            </a:r>
            <a:endParaRPr lang="en-US" sz="2775" b="1" dirty="0">
              <a:solidFill>
                <a:prstClr val="black"/>
              </a:solidFill>
              <a:latin typeface="+mn-lt"/>
            </a:endParaRPr>
          </a:p>
        </p:txBody>
      </p:sp>
      <p:pic>
        <p:nvPicPr>
          <p:cNvPr id="4" name="Picture 2" descr="C:\Users\sturk\AppData\Local\Temp\F000049-4_ortenia_orig_jpg-photo-l.jpg">
            <a:extLst>
              <a:ext uri="{FF2B5EF4-FFF2-40B4-BE49-F238E27FC236}">
                <a16:creationId xmlns:a16="http://schemas.microsoft.com/office/drawing/2014/main" id="{AF1C6BBE-1656-45D5-BDFB-81C28289314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4912" r="19968" b="-1"/>
          <a:stretch/>
        </p:blipFill>
        <p:spPr bwMode="auto">
          <a:xfrm>
            <a:off x="0" y="1727420"/>
            <a:ext cx="3476678" cy="5143493"/>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PoljeZBesedilom 5">
            <a:extLst>
              <a:ext uri="{FF2B5EF4-FFF2-40B4-BE49-F238E27FC236}">
                <a16:creationId xmlns:a16="http://schemas.microsoft.com/office/drawing/2014/main" id="{B886668D-2162-403A-B7D7-522874BEE30D}"/>
              </a:ext>
            </a:extLst>
          </p:cNvPr>
          <p:cNvSpPr txBox="1"/>
          <p:nvPr/>
        </p:nvSpPr>
        <p:spPr>
          <a:xfrm>
            <a:off x="3586294" y="2686050"/>
            <a:ext cx="5605943" cy="3204594"/>
          </a:xfrm>
          <a:prstGeom prst="rect">
            <a:avLst/>
          </a:prstGeom>
        </p:spPr>
        <p:txBody>
          <a:bodyPr vert="horz" lIns="68580" tIns="34290" rIns="68580" bIns="34290" rtlCol="0">
            <a:normAutofit/>
          </a:bodyPr>
          <a:lstStyle/>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Objava</a:t>
            </a:r>
            <a:r>
              <a:rPr lang="en-US" altLang="sl-SI" b="1" dirty="0">
                <a:solidFill>
                  <a:srgbClr val="084D54"/>
                </a:solidFill>
                <a:latin typeface="+mn-lt"/>
              </a:rPr>
              <a:t>: 4.4.2018</a:t>
            </a: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Začetek</a:t>
            </a:r>
            <a:r>
              <a:rPr lang="en-US" altLang="sl-SI" b="1" dirty="0">
                <a:solidFill>
                  <a:srgbClr val="084D54"/>
                </a:solidFill>
                <a:latin typeface="+mn-lt"/>
              </a:rPr>
              <a:t> </a:t>
            </a:r>
            <a:r>
              <a:rPr lang="en-US" altLang="sl-SI" b="1" dirty="0" err="1">
                <a:solidFill>
                  <a:srgbClr val="084D54"/>
                </a:solidFill>
                <a:latin typeface="+mn-lt"/>
              </a:rPr>
              <a:t>veljavnosti</a:t>
            </a:r>
            <a:r>
              <a:rPr lang="en-US" altLang="sl-SI" b="1" dirty="0">
                <a:solidFill>
                  <a:srgbClr val="084D54"/>
                </a:solidFill>
                <a:latin typeface="+mn-lt"/>
              </a:rPr>
              <a:t>: 1.10.2018</a:t>
            </a: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Obvezna</a:t>
            </a:r>
            <a:r>
              <a:rPr lang="en-US" altLang="sl-SI" b="1" dirty="0">
                <a:solidFill>
                  <a:srgbClr val="084D54"/>
                </a:solidFill>
                <a:latin typeface="+mn-lt"/>
              </a:rPr>
              <a:t> nova </a:t>
            </a:r>
            <a:r>
              <a:rPr lang="en-US" altLang="sl-SI" b="1" dirty="0" err="1">
                <a:solidFill>
                  <a:srgbClr val="084D54"/>
                </a:solidFill>
                <a:latin typeface="+mn-lt"/>
              </a:rPr>
              <a:t>kategorizacija</a:t>
            </a:r>
            <a:r>
              <a:rPr lang="en-US" altLang="sl-SI" b="1" dirty="0">
                <a:solidFill>
                  <a:srgbClr val="084D54"/>
                </a:solidFill>
                <a:latin typeface="+mn-lt"/>
              </a:rPr>
              <a:t>: </a:t>
            </a:r>
            <a:r>
              <a:rPr lang="en-US" altLang="sl-SI" b="1" u="sng" dirty="0">
                <a:solidFill>
                  <a:srgbClr val="C00000"/>
                </a:solidFill>
                <a:latin typeface="+mn-lt"/>
              </a:rPr>
              <a:t>do 1.4.2019</a:t>
            </a:r>
          </a:p>
          <a:p>
            <a:pPr indent="-171450" defTabSz="685800" fontAlgn="auto">
              <a:lnSpc>
                <a:spcPct val="90000"/>
              </a:lnSpc>
              <a:spcAft>
                <a:spcPts val="450"/>
              </a:spcAft>
              <a:buFont typeface="Arial" panose="020B0604020202020204" pitchFamily="34" charset="0"/>
              <a:buChar char="•"/>
            </a:pPr>
            <a:endParaRPr lang="en-US" altLang="sl-SI" sz="1500" dirty="0">
              <a:solidFill>
                <a:prstClr val="black"/>
              </a:solidFill>
              <a:latin typeface="+mn-lt"/>
            </a:endParaRPr>
          </a:p>
          <a:p>
            <a:pPr indent="-171450" defTabSz="685800" fontAlgn="auto">
              <a:lnSpc>
                <a:spcPct val="90000"/>
              </a:lnSpc>
              <a:spcAft>
                <a:spcPts val="450"/>
              </a:spcAft>
              <a:buFont typeface="Arial" panose="020B0604020202020204" pitchFamily="34" charset="0"/>
              <a:buChar char="•"/>
            </a:pPr>
            <a:endParaRPr lang="en-US" altLang="sl-SI" sz="1500" dirty="0">
              <a:solidFill>
                <a:prstClr val="black"/>
              </a:solidFill>
              <a:latin typeface="+mn-lt"/>
            </a:endParaRPr>
          </a:p>
        </p:txBody>
      </p:sp>
    </p:spTree>
    <p:extLst>
      <p:ext uri="{BB962C8B-B14F-4D97-AF65-F5344CB8AC3E}">
        <p14:creationId xmlns:p14="http://schemas.microsoft.com/office/powerpoint/2010/main" val="21704267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sturk\AppData\Local\Temp\F000097-09proteusrestaurantapartments_iztokmedjapostojnskajamaarchive_orig_jpg-photo-l.jpg">
            <a:extLst>
              <a:ext uri="{FF2B5EF4-FFF2-40B4-BE49-F238E27FC236}">
                <a16:creationId xmlns:a16="http://schemas.microsoft.com/office/drawing/2014/main" id="{9812A7D0-C9A5-43FD-A787-2F62D522661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3078" r="18917" b="1"/>
          <a:stretch/>
        </p:blipFill>
        <p:spPr bwMode="auto">
          <a:xfrm>
            <a:off x="5205606" y="1035839"/>
            <a:ext cx="3974012" cy="4573079"/>
          </a:xfrm>
          <a:custGeom>
            <a:avLst/>
            <a:gdLst>
              <a:gd name="connsiteX0" fmla="*/ 3120528 w 5298683"/>
              <a:gd name="connsiteY0" fmla="*/ 0 h 6097438"/>
              <a:gd name="connsiteX1" fmla="*/ 5105473 w 5298683"/>
              <a:gd name="connsiteY1" fmla="*/ 712577 h 6097438"/>
              <a:gd name="connsiteX2" fmla="*/ 5298683 w 5298683"/>
              <a:gd name="connsiteY2" fmla="*/ 888178 h 6097438"/>
              <a:gd name="connsiteX3" fmla="*/ 5298683 w 5298683"/>
              <a:gd name="connsiteY3" fmla="*/ 5352876 h 6097438"/>
              <a:gd name="connsiteX4" fmla="*/ 5105473 w 5298683"/>
              <a:gd name="connsiteY4" fmla="*/ 5528477 h 6097438"/>
              <a:gd name="connsiteX5" fmla="*/ 4335177 w 5298683"/>
              <a:gd name="connsiteY5" fmla="*/ 5995828 h 6097438"/>
              <a:gd name="connsiteX6" fmla="*/ 4057556 w 5298683"/>
              <a:gd name="connsiteY6" fmla="*/ 6097438 h 6097438"/>
              <a:gd name="connsiteX7" fmla="*/ 2183499 w 5298683"/>
              <a:gd name="connsiteY7" fmla="*/ 6097438 h 6097438"/>
              <a:gd name="connsiteX8" fmla="*/ 1905878 w 5298683"/>
              <a:gd name="connsiteY8" fmla="*/ 5995828 h 6097438"/>
              <a:gd name="connsiteX9" fmla="*/ 0 w 5298683"/>
              <a:gd name="connsiteY9" fmla="*/ 3120527 h 6097438"/>
              <a:gd name="connsiteX10" fmla="*/ 3120528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slov 1">
            <a:extLst>
              <a:ext uri="{FF2B5EF4-FFF2-40B4-BE49-F238E27FC236}">
                <a16:creationId xmlns:a16="http://schemas.microsoft.com/office/drawing/2014/main" id="{0C5B15FC-F3CA-4C0D-929D-19C144674FB3}"/>
              </a:ext>
            </a:extLst>
          </p:cNvPr>
          <p:cNvSpPr>
            <a:spLocks noGrp="1"/>
          </p:cNvSpPr>
          <p:nvPr>
            <p:ph type="title"/>
          </p:nvPr>
        </p:nvSpPr>
        <p:spPr>
          <a:xfrm>
            <a:off x="1547664" y="0"/>
            <a:ext cx="7272808" cy="1249082"/>
          </a:xfrm>
        </p:spPr>
        <p:txBody>
          <a:bodyPr>
            <a:normAutofit/>
          </a:bodyPr>
          <a:lstStyle/>
          <a:p>
            <a:r>
              <a:rPr lang="sl-SI" altLang="sl-SI" sz="3600" dirty="0">
                <a:latin typeface="+mn-lt"/>
              </a:rPr>
              <a:t>KLJUČNE SPREMEMBE</a:t>
            </a:r>
            <a:endParaRPr lang="sl-SI" sz="3600" dirty="0"/>
          </a:p>
        </p:txBody>
      </p:sp>
      <p:sp>
        <p:nvSpPr>
          <p:cNvPr id="3" name="Označba mesta vsebine 2">
            <a:extLst>
              <a:ext uri="{FF2B5EF4-FFF2-40B4-BE49-F238E27FC236}">
                <a16:creationId xmlns:a16="http://schemas.microsoft.com/office/drawing/2014/main" id="{97C385E0-FE6A-4379-9D36-C303DAD41A64}"/>
              </a:ext>
            </a:extLst>
          </p:cNvPr>
          <p:cNvSpPr>
            <a:spLocks noGrp="1"/>
          </p:cNvSpPr>
          <p:nvPr>
            <p:ph idx="1"/>
          </p:nvPr>
        </p:nvSpPr>
        <p:spPr>
          <a:xfrm>
            <a:off x="1259632" y="1629589"/>
            <a:ext cx="4713927" cy="3872081"/>
          </a:xfrm>
        </p:spPr>
        <p:txBody>
          <a:bodyPr anchor="t">
            <a:normAutofit/>
          </a:bodyPr>
          <a:lstStyle/>
          <a:p>
            <a:pPr>
              <a:lnSpc>
                <a:spcPct val="100000"/>
              </a:lnSpc>
              <a:spcBef>
                <a:spcPct val="0"/>
              </a:spcBef>
              <a:buFont typeface="Wingdings" panose="05000000000000000000" pitchFamily="2" charset="2"/>
              <a:buChar char="ü"/>
            </a:pPr>
            <a:r>
              <a:rPr lang="sl-SI" altLang="sl-SI" dirty="0"/>
              <a:t>uvedba standardov </a:t>
            </a:r>
            <a:r>
              <a:rPr lang="sl-SI" altLang="sl-SI" sz="2400" dirty="0" err="1">
                <a:solidFill>
                  <a:srgbClr val="C00000"/>
                </a:solidFill>
              </a:rPr>
              <a:t>Hotelstars</a:t>
            </a:r>
            <a:r>
              <a:rPr lang="sl-SI" altLang="sl-SI" sz="2400" dirty="0"/>
              <a:t> za hotele </a:t>
            </a:r>
          </a:p>
          <a:p>
            <a:pPr marL="0" indent="0">
              <a:lnSpc>
                <a:spcPct val="100000"/>
              </a:lnSpc>
              <a:spcBef>
                <a:spcPct val="0"/>
              </a:spcBef>
              <a:buNone/>
            </a:pPr>
            <a:endParaRPr lang="sl-SI" altLang="sl-SI" sz="2400" dirty="0"/>
          </a:p>
          <a:p>
            <a:pPr>
              <a:lnSpc>
                <a:spcPct val="100000"/>
              </a:lnSpc>
              <a:spcBef>
                <a:spcPct val="0"/>
              </a:spcBef>
              <a:buFont typeface="Wingdings" panose="05000000000000000000" pitchFamily="2" charset="2"/>
              <a:buChar char="ü"/>
            </a:pPr>
            <a:r>
              <a:rPr lang="sl-SI" altLang="sl-SI" sz="2400" dirty="0"/>
              <a:t>posodobitev standardov za vse ostale vrste nastanitvenih obratov </a:t>
            </a:r>
          </a:p>
          <a:p>
            <a:pPr>
              <a:lnSpc>
                <a:spcPct val="100000"/>
              </a:lnSpc>
              <a:spcBef>
                <a:spcPct val="0"/>
              </a:spcBef>
              <a:buFont typeface="Wingdings" panose="05000000000000000000" pitchFamily="2" charset="2"/>
              <a:buChar char="ü"/>
            </a:pPr>
            <a:endParaRPr lang="sl-SI" altLang="sl-SI" sz="2400" dirty="0"/>
          </a:p>
          <a:p>
            <a:pPr>
              <a:lnSpc>
                <a:spcPct val="100000"/>
              </a:lnSpc>
              <a:spcBef>
                <a:spcPct val="0"/>
              </a:spcBef>
              <a:buFont typeface="Wingdings" panose="05000000000000000000" pitchFamily="2" charset="2"/>
              <a:buChar char="ü"/>
            </a:pPr>
            <a:r>
              <a:rPr lang="sl-SI" altLang="sl-SI" sz="2400" dirty="0"/>
              <a:t>ureditev razmer na področju ocenjevanja nastanitvenih obratov </a:t>
            </a:r>
          </a:p>
          <a:p>
            <a:endParaRPr lang="sl-SI" sz="1350" dirty="0"/>
          </a:p>
        </p:txBody>
      </p:sp>
      <p:pic>
        <p:nvPicPr>
          <p:cNvPr id="1026" name="Picture 2" descr="Rezultat iskanja slik za hotelstars logo">
            <a:extLst>
              <a:ext uri="{FF2B5EF4-FFF2-40B4-BE49-F238E27FC236}">
                <a16:creationId xmlns:a16="http://schemas.microsoft.com/office/drawing/2014/main" id="{960D6C5B-4E83-4262-A1CA-B9AA266B9E3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48610" y="1653058"/>
            <a:ext cx="1655956" cy="575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949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3D59239C-2046-4ACC-8158-23B6CA3E7C5A}"/>
              </a:ext>
            </a:extLst>
          </p:cNvPr>
          <p:cNvSpPr>
            <a:spLocks noGrp="1"/>
          </p:cNvSpPr>
          <p:nvPr>
            <p:ph type="title"/>
          </p:nvPr>
        </p:nvSpPr>
        <p:spPr>
          <a:xfrm>
            <a:off x="3059832" y="260648"/>
            <a:ext cx="5992461" cy="964620"/>
          </a:xfrm>
        </p:spPr>
        <p:txBody>
          <a:bodyPr anchor="b">
            <a:noAutofit/>
          </a:bodyPr>
          <a:lstStyle/>
          <a:p>
            <a:pPr algn="ctr"/>
            <a:r>
              <a:rPr lang="sl-SI" dirty="0">
                <a:latin typeface="+mn-lt"/>
              </a:rPr>
              <a:t>ELEKTRONSKI SISTEM KATEGORIZACIJE</a:t>
            </a:r>
          </a:p>
        </p:txBody>
      </p:sp>
      <p:pic>
        <p:nvPicPr>
          <p:cNvPr id="10" name="Content Placeholder 6" descr="C:\Users\sturk\AppData\Local\Temp\F004841-zajtrk_san_martin_smartno_orig_jpg-photo-l.jpg">
            <a:extLst>
              <a:ext uri="{FF2B5EF4-FFF2-40B4-BE49-F238E27FC236}">
                <a16:creationId xmlns:a16="http://schemas.microsoft.com/office/drawing/2014/main" id="{D0F854F0-28A2-4267-BE15-C69FB838602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248" r="2" b="2"/>
          <a:stretch/>
        </p:blipFill>
        <p:spPr bwMode="auto">
          <a:xfrm>
            <a:off x="10681" y="1714507"/>
            <a:ext cx="3476678" cy="5143493"/>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11">
            <a:extLst>
              <a:ext uri="{FF2B5EF4-FFF2-40B4-BE49-F238E27FC236}">
                <a16:creationId xmlns:a16="http://schemas.microsoft.com/office/drawing/2014/main" id="{4034C244-B0C9-4824-8973-98463A0D86AC}"/>
              </a:ext>
            </a:extLst>
          </p:cNvPr>
          <p:cNvSpPr>
            <a:spLocks noGrp="1"/>
          </p:cNvSpPr>
          <p:nvPr>
            <p:ph idx="1"/>
          </p:nvPr>
        </p:nvSpPr>
        <p:spPr>
          <a:xfrm>
            <a:off x="3724074" y="2060849"/>
            <a:ext cx="5096397" cy="4032448"/>
          </a:xfrm>
          <a:noFill/>
          <a:ln w="9525">
            <a:noFill/>
            <a:miter lim="800000"/>
            <a:headEnd/>
            <a:tailEnd/>
          </a:ln>
        </p:spPr>
        <p:txBody>
          <a:bodyPr vert="horz" wrap="square" lIns="91440" tIns="45720" rIns="91440" bIns="45720" numCol="1" anchor="t" anchorCtr="0" compatLnSpc="1">
            <a:prstTxWarp prst="textNoShape">
              <a:avLst/>
            </a:prstTxWarp>
          </a:bodyPr>
          <a:lstStyle/>
          <a:p>
            <a:r>
              <a:rPr lang="sl-SI" sz="2000" dirty="0">
                <a:solidFill>
                  <a:srgbClr val="FF0000"/>
                </a:solidFill>
                <a:hlinkClick r:id="rId4">
                  <a:extLst>
                    <a:ext uri="{A12FA001-AC4F-418D-AE19-62706E023703}">
                      <ahyp:hlinkClr xmlns:ahyp="http://schemas.microsoft.com/office/drawing/2018/hyperlinkcolor" val="tx"/>
                    </a:ext>
                  </a:extLst>
                </a:hlinkClick>
              </a:rPr>
              <a:t>www.kategorizacija.si</a:t>
            </a:r>
            <a:endParaRPr lang="sl-SI" sz="2000" dirty="0">
              <a:solidFill>
                <a:srgbClr val="FF0000"/>
              </a:solidFill>
            </a:endParaRPr>
          </a:p>
          <a:p>
            <a:r>
              <a:rPr lang="sl-SI" sz="2000" dirty="0">
                <a:solidFill>
                  <a:srgbClr val="FF0000"/>
                </a:solidFill>
                <a:hlinkClick r:id="rId5">
                  <a:extLst>
                    <a:ext uri="{A12FA001-AC4F-418D-AE19-62706E023703}">
                      <ahyp:hlinkClr xmlns:ahyp="http://schemas.microsoft.com/office/drawing/2018/hyperlinkcolor" val="tx"/>
                    </a:ext>
                  </a:extLst>
                </a:hlinkClick>
              </a:rPr>
              <a:t>kategorizacija@tgzs.si</a:t>
            </a:r>
            <a:r>
              <a:rPr lang="sl-SI" sz="2000" dirty="0">
                <a:solidFill>
                  <a:srgbClr val="FF0000"/>
                </a:solidFill>
              </a:rPr>
              <a:t> </a:t>
            </a:r>
            <a:r>
              <a:rPr lang="sl-SI" sz="2000" dirty="0"/>
              <a:t>ali  </a:t>
            </a:r>
          </a:p>
          <a:p>
            <a:r>
              <a:rPr lang="sl-SI" sz="2000" dirty="0"/>
              <a:t>	01 5898 230</a:t>
            </a:r>
          </a:p>
          <a:p>
            <a:r>
              <a:rPr lang="sl-SI" sz="2000" dirty="0"/>
              <a:t>Testna kategorizacija in pomoč usposobljenih strokovnjakov</a:t>
            </a:r>
          </a:p>
          <a:p>
            <a:r>
              <a:rPr lang="sl-SI" sz="2000" dirty="0"/>
              <a:t>KATEGORIZACIJA JE OBVEZNA za vse, razen za izjeme</a:t>
            </a:r>
          </a:p>
          <a:p>
            <a:r>
              <a:rPr lang="sl-SI" sz="2000" dirty="0"/>
              <a:t>VELJAVNOST je odvisna od kategorije</a:t>
            </a:r>
          </a:p>
          <a:p>
            <a:r>
              <a:rPr lang="sl-SI" sz="2000" dirty="0"/>
              <a:t>TABLE so nove le za hotele</a:t>
            </a:r>
          </a:p>
          <a:p>
            <a:endParaRPr lang="en-US" sz="2000" dirty="0"/>
          </a:p>
        </p:txBody>
      </p:sp>
    </p:spTree>
    <p:extLst>
      <p:ext uri="{BB962C8B-B14F-4D97-AF65-F5344CB8AC3E}">
        <p14:creationId xmlns:p14="http://schemas.microsoft.com/office/powerpoint/2010/main" val="9895225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9645828-DE16-4ADD-814F-B53D3DD41169}"/>
              </a:ext>
            </a:extLst>
          </p:cNvPr>
          <p:cNvSpPr>
            <a:spLocks noGrp="1"/>
          </p:cNvSpPr>
          <p:nvPr>
            <p:ph type="title"/>
          </p:nvPr>
        </p:nvSpPr>
        <p:spPr/>
        <p:txBody>
          <a:bodyPr/>
          <a:lstStyle/>
          <a:p>
            <a:r>
              <a:rPr lang="sl-SI" dirty="0"/>
              <a:t>Gostje</a:t>
            </a:r>
          </a:p>
        </p:txBody>
      </p:sp>
      <p:sp>
        <p:nvSpPr>
          <p:cNvPr id="3" name="Označba mesta vsebine 2">
            <a:extLst>
              <a:ext uri="{FF2B5EF4-FFF2-40B4-BE49-F238E27FC236}">
                <a16:creationId xmlns:a16="http://schemas.microsoft.com/office/drawing/2014/main" id="{304C7202-F7E8-49B8-A983-603426BFB8FE}"/>
              </a:ext>
            </a:extLst>
          </p:cNvPr>
          <p:cNvSpPr>
            <a:spLocks noGrp="1"/>
          </p:cNvSpPr>
          <p:nvPr>
            <p:ph idx="1"/>
          </p:nvPr>
        </p:nvSpPr>
        <p:spPr/>
        <p:txBody>
          <a:bodyPr/>
          <a:lstStyle/>
          <a:p>
            <a:r>
              <a:rPr lang="sl-SI" u="sng" dirty="0"/>
              <a:t>Robert Horvat</a:t>
            </a:r>
            <a:r>
              <a:rPr lang="sl-SI" dirty="0"/>
              <a:t>, PP Bovec: E-Turizem, težave s prijavami</a:t>
            </a:r>
          </a:p>
          <a:p>
            <a:endParaRPr lang="sl-SI" dirty="0"/>
          </a:p>
          <a:p>
            <a:r>
              <a:rPr lang="sl-SI" u="sng" dirty="0"/>
              <a:t>Patricija Rejec</a:t>
            </a:r>
            <a:r>
              <a:rPr lang="sl-SI" dirty="0"/>
              <a:t>, PRC: izobraževanje</a:t>
            </a:r>
          </a:p>
          <a:p>
            <a:endParaRPr lang="sl-SI" dirty="0"/>
          </a:p>
        </p:txBody>
      </p:sp>
    </p:spTree>
    <p:extLst>
      <p:ext uri="{BB962C8B-B14F-4D97-AF65-F5344CB8AC3E}">
        <p14:creationId xmlns:p14="http://schemas.microsoft.com/office/powerpoint/2010/main" val="2412216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značba mesta vsebine 4" descr="Slika, ki vsebuje besede drevo, zunanje, narava, gora&#10;&#10;Opis, ustvarjen z zelo visoko stopnjo zanesljivosti.">
            <a:extLst>
              <a:ext uri="{FF2B5EF4-FFF2-40B4-BE49-F238E27FC236}">
                <a16:creationId xmlns:a16="http://schemas.microsoft.com/office/drawing/2014/main" id="{A90AD69D-A308-4329-B38C-9872BBDE978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20688" y="-1724515"/>
            <a:ext cx="12857879" cy="8582515"/>
          </a:xfrm>
        </p:spPr>
      </p:pic>
      <p:sp>
        <p:nvSpPr>
          <p:cNvPr id="2" name="Naslov 1">
            <a:extLst>
              <a:ext uri="{FF2B5EF4-FFF2-40B4-BE49-F238E27FC236}">
                <a16:creationId xmlns:a16="http://schemas.microsoft.com/office/drawing/2014/main" id="{45CB75EC-4F61-4E84-9E0E-B2CBECD8CB04}"/>
              </a:ext>
            </a:extLst>
          </p:cNvPr>
          <p:cNvSpPr>
            <a:spLocks noGrp="1"/>
          </p:cNvSpPr>
          <p:nvPr>
            <p:ph type="title"/>
          </p:nvPr>
        </p:nvSpPr>
        <p:spPr>
          <a:xfrm>
            <a:off x="1691680" y="609600"/>
            <a:ext cx="6766520" cy="875184"/>
          </a:xfrm>
        </p:spPr>
        <p:txBody>
          <a:bodyPr/>
          <a:lstStyle/>
          <a:p>
            <a:r>
              <a:rPr lang="sl-SI" dirty="0">
                <a:solidFill>
                  <a:schemeClr val="accent3">
                    <a:lumMod val="90000"/>
                  </a:schemeClr>
                </a:solidFill>
              </a:rPr>
              <a:t>3. Razprava in zaključek</a:t>
            </a:r>
          </a:p>
        </p:txBody>
      </p:sp>
    </p:spTree>
    <p:extLst>
      <p:ext uri="{BB962C8B-B14F-4D97-AF65-F5344CB8AC3E}">
        <p14:creationId xmlns:p14="http://schemas.microsoft.com/office/powerpoint/2010/main" val="2834152561"/>
      </p:ext>
    </p:extLst>
  </p:cSld>
  <p:clrMapOvr>
    <a:masterClrMapping/>
  </p:clrMapOvr>
</p:sld>
</file>

<file path=ppt/theme/theme1.xml><?xml version="1.0" encoding="utf-8"?>
<a:theme xmlns:a="http://schemas.openxmlformats.org/drawingml/2006/main" name="Default Design">
  <a:themeElements>
    <a:clrScheme name="">
      <a:dk1>
        <a:srgbClr val="000000"/>
      </a:dk1>
      <a:lt1>
        <a:srgbClr val="66FFCC"/>
      </a:lt1>
      <a:dk2>
        <a:srgbClr val="000000"/>
      </a:dk2>
      <a:lt2>
        <a:srgbClr val="808080"/>
      </a:lt2>
      <a:accent1>
        <a:srgbClr val="00CC99"/>
      </a:accent1>
      <a:accent2>
        <a:srgbClr val="3333CC"/>
      </a:accent2>
      <a:accent3>
        <a:srgbClr val="B8FFE2"/>
      </a:accent3>
      <a:accent4>
        <a:srgbClr val="000000"/>
      </a:accent4>
      <a:accent5>
        <a:srgbClr val="AAE2CA"/>
      </a:accent5>
      <a:accent6>
        <a:srgbClr val="2D2DB9"/>
      </a:accent6>
      <a:hlink>
        <a:srgbClr val="CCCCFF"/>
      </a:hlink>
      <a:folHlink>
        <a:srgbClr val="B2B2B2"/>
      </a:folHlink>
    </a:clrScheme>
    <a:fontScheme name="Default Design">
      <a:majorFont>
        <a:latin typeface="Verdana"/>
        <a:ea typeface=""/>
        <a:cs typeface=""/>
      </a:majorFont>
      <a:minorFont>
        <a:latin typeface="Verdana"/>
        <a:ea typeface=""/>
        <a:cs typeface=""/>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Načrt po meri">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ova 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ova 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957A7BA543A9D34F9E8ADE91324C24D7" ma:contentTypeVersion="8" ma:contentTypeDescription="Ustvari nov dokument." ma:contentTypeScope="" ma:versionID="5368046516fafae32a91122b82344a6b">
  <xsd:schema xmlns:xsd="http://www.w3.org/2001/XMLSchema" xmlns:xs="http://www.w3.org/2001/XMLSchema" xmlns:p="http://schemas.microsoft.com/office/2006/metadata/properties" xmlns:ns2="922a2348-a39c-4e39-8950-c9837a931319" xmlns:ns3="1d5e06c7-b858-4d02-b85b-f8b207e04dc6" targetNamespace="http://schemas.microsoft.com/office/2006/metadata/properties" ma:root="true" ma:fieldsID="6ee7dcce0e94b5fc4b5c72b219ce5b9d" ns2:_="" ns3:_="">
    <xsd:import namespace="922a2348-a39c-4e39-8950-c9837a931319"/>
    <xsd:import namespace="1d5e06c7-b858-4d02-b85b-f8b207e04dc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2a2348-a39c-4e39-8950-c9837a9313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d5e06c7-b858-4d02-b85b-f8b207e04dc6" elementFormDefault="qualified">
    <xsd:import namespace="http://schemas.microsoft.com/office/2006/documentManagement/types"/>
    <xsd:import namespace="http://schemas.microsoft.com/office/infopath/2007/PartnerControls"/>
    <xsd:element name="SharedWithUsers" ma:index="14" nillable="true" ma:displayName="V skupni rabi z"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V skupni rabi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Vrsta vsebine"/>
        <xsd:element ref="dc:title" minOccurs="0" maxOccurs="1" ma:index="4" ma:displayName="Naslov"/>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F3D0772-15AF-4973-BC54-D6EB65C2AF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2a2348-a39c-4e39-8950-c9837a931319"/>
    <ds:schemaRef ds:uri="1d5e06c7-b858-4d02-b85b-f8b207e04d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3CD3A0-639B-472D-A76C-E31FA2D5C673}">
  <ds:schemaRefs>
    <ds:schemaRef ds:uri="http://schemas.microsoft.com/sharepoint/v3/contenttype/forms"/>
  </ds:schemaRefs>
</ds:datastoreItem>
</file>

<file path=customXml/itemProps3.xml><?xml version="1.0" encoding="utf-8"?>
<ds:datastoreItem xmlns:ds="http://schemas.openxmlformats.org/officeDocument/2006/customXml" ds:itemID="{E84F4E8B-C217-4EEC-A9C4-FE5065F21F5E}">
  <ds:schemaRefs>
    <ds:schemaRef ds:uri="http://purl.org/dc/terms/"/>
    <ds:schemaRef ds:uri="http://schemas.openxmlformats.org/package/2006/metadata/core-properties"/>
    <ds:schemaRef ds:uri="http://schemas.microsoft.com/office/2006/documentManagement/types"/>
    <ds:schemaRef ds:uri="922a2348-a39c-4e39-8950-c9837a931319"/>
    <ds:schemaRef ds:uri="1d5e06c7-b858-4d02-b85b-f8b207e04dc6"/>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36681</TotalTime>
  <Words>940</Words>
  <Application>Microsoft Office PowerPoint</Application>
  <PresentationFormat>Diaprojekcija na zaslonu (4:3)</PresentationFormat>
  <Paragraphs>377</Paragraphs>
  <Slides>28</Slides>
  <Notes>8</Notes>
  <HiddenSlides>0</HiddenSlides>
  <MMClips>0</MMClips>
  <ScaleCrop>false</ScaleCrop>
  <HeadingPairs>
    <vt:vector size="6" baseType="variant">
      <vt:variant>
        <vt:lpstr>Uporabljene pisave</vt:lpstr>
      </vt:variant>
      <vt:variant>
        <vt:i4>6</vt:i4>
      </vt:variant>
      <vt:variant>
        <vt:lpstr>Tema</vt:lpstr>
      </vt:variant>
      <vt:variant>
        <vt:i4>5</vt:i4>
      </vt:variant>
      <vt:variant>
        <vt:lpstr>Naslovi diapozitivov</vt:lpstr>
      </vt:variant>
      <vt:variant>
        <vt:i4>28</vt:i4>
      </vt:variant>
    </vt:vector>
  </HeadingPairs>
  <TitlesOfParts>
    <vt:vector size="39" baseType="lpstr">
      <vt:lpstr>Arial</vt:lpstr>
      <vt:lpstr>Calibri</vt:lpstr>
      <vt:lpstr>Calibri Light</vt:lpstr>
      <vt:lpstr>Times New Roman</vt:lpstr>
      <vt:lpstr>Verdana</vt:lpstr>
      <vt:lpstr>Wingdings</vt:lpstr>
      <vt:lpstr>Default Design</vt:lpstr>
      <vt:lpstr>2_Načrt po meri</vt:lpstr>
      <vt:lpstr>3_Načrt po meri</vt:lpstr>
      <vt:lpstr>1_Načrt po meri</vt:lpstr>
      <vt:lpstr>Načrt po meri</vt:lpstr>
      <vt:lpstr>PowerPointova predstavitev</vt:lpstr>
      <vt:lpstr>Letno srečanje ponudnikov</vt:lpstr>
      <vt:lpstr>1. Poročilo 2018</vt:lpstr>
      <vt:lpstr>Informacijska služba</vt:lpstr>
      <vt:lpstr>E-poslovanje – razpis MGRT</vt:lpstr>
      <vt:lpstr>PowerPointova predstavitev</vt:lpstr>
      <vt:lpstr>Tržne aktivnosti</vt:lpstr>
      <vt:lpstr>Novi materiali</vt:lpstr>
      <vt:lpstr>Agencijska dejavnost</vt:lpstr>
      <vt:lpstr>Infrastruktura</vt:lpstr>
      <vt:lpstr>Prireditve</vt:lpstr>
      <vt:lpstr>PowerPointova predstavitev</vt:lpstr>
      <vt:lpstr>Najpomembnejši trgi 2017</vt:lpstr>
      <vt:lpstr>Struktura kapacitet 2017</vt:lpstr>
      <vt:lpstr>Novi ponudniki 2018</vt:lpstr>
      <vt:lpstr>Sezonskost</vt:lpstr>
      <vt:lpstr>Povzetek sezone</vt:lpstr>
      <vt:lpstr>2. Smernice 2019</vt:lpstr>
      <vt:lpstr>Pogodbe o sodelovanju</vt:lpstr>
      <vt:lpstr>Projekti</vt:lpstr>
      <vt:lpstr>Tekoča dejavnost - poudarki</vt:lpstr>
      <vt:lpstr>Feratel</vt:lpstr>
      <vt:lpstr>PowerPointova predstavitev</vt:lpstr>
      <vt:lpstr>PowerPointova predstavitev</vt:lpstr>
      <vt:lpstr>KLJUČNE SPREMEMBE</vt:lpstr>
      <vt:lpstr>ELEKTRONSKI SISTEM KATEGORIZACIJE</vt:lpstr>
      <vt:lpstr>Gostje</vt:lpstr>
      <vt:lpstr>3. Razprava in zaključek</vt:lpstr>
    </vt:vector>
  </TitlesOfParts>
  <Company>LTO Sotočje Tolmin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LTO Sotočje</dc:title>
  <dc:creator>Janko Humar</dc:creator>
  <cp:lastModifiedBy>Janko Humar</cp:lastModifiedBy>
  <cp:revision>1163</cp:revision>
  <cp:lastPrinted>2018-07-02T14:26:34Z</cp:lastPrinted>
  <dcterms:created xsi:type="dcterms:W3CDTF">2003-11-04T10:51:33Z</dcterms:created>
  <dcterms:modified xsi:type="dcterms:W3CDTF">2018-12-17T15:44:52Z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0x010100957A7BA543A9D34F9E8ADE91324C24D7</vt:lpwstr>
  </property>
</Properties>
</file>